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K Grotesk Bold" panose="020B0604020202020204" charset="-52"/>
      <p:regular r:id="rId26"/>
    </p:embeddedFont>
    <p:embeddedFont>
      <p:font typeface="Clear Sans Regular" panose="020B0604020202020204" charset="0"/>
      <p:regular r:id="rId27"/>
    </p:embeddedFont>
    <p:embeddedFont>
      <p:font typeface="Clear Sans Regular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1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302B70"/>
          </a:solidFill>
        </p:spPr>
      </p:sp>
      <p:grpSp>
        <p:nvGrpSpPr>
          <p:cNvPr id="3" name="Group 3"/>
          <p:cNvGrpSpPr/>
          <p:nvPr/>
        </p:nvGrpSpPr>
        <p:grpSpPr>
          <a:xfrm>
            <a:off x="924712" y="1859670"/>
            <a:ext cx="8542105" cy="4376161"/>
            <a:chOff x="0" y="38100"/>
            <a:chExt cx="11389474" cy="5834880"/>
          </a:xfrm>
        </p:grpSpPr>
        <p:sp>
          <p:nvSpPr>
            <p:cNvPr id="4" name="TextBox 4"/>
            <p:cNvSpPr txBox="1"/>
            <p:nvPr/>
          </p:nvSpPr>
          <p:spPr>
            <a:xfrm>
              <a:off x="0" y="38100"/>
              <a:ext cx="11389474" cy="5089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798"/>
                </a:lnSpc>
              </a:pPr>
              <a:r>
                <a:rPr lang="en-US" sz="8520">
                  <a:solidFill>
                    <a:srgbClr val="302B70"/>
                  </a:solidFill>
                  <a:latin typeface="HK Grotesk Bold"/>
                </a:rPr>
                <a:t>Создавай легко с программой</a:t>
              </a:r>
            </a:p>
            <a:p>
              <a:pPr>
                <a:lnSpc>
                  <a:spcPts val="10350"/>
                </a:lnSpc>
              </a:pPr>
              <a:r>
                <a:rPr lang="en-US" sz="9000">
                  <a:solidFill>
                    <a:srgbClr val="302B70"/>
                  </a:solidFill>
                  <a:latin typeface="HK Grotesk Bold"/>
                </a:rPr>
                <a:t> Online Test Pad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411315"/>
              <a:ext cx="11389474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11"/>
                </a:lnSpc>
                <a:spcBef>
                  <a:spcPct val="0"/>
                </a:spcBef>
              </a:pPr>
              <a:r>
                <a:rPr lang="en-US" sz="1936" dirty="0">
                  <a:solidFill>
                    <a:srgbClr val="302B70"/>
                  </a:solidFill>
                  <a:latin typeface="Clear Sans Regular"/>
                </a:rPr>
                <a:t>Обучающий методический курс по созданию </a:t>
              </a:r>
              <a:r>
                <a:rPr lang="en-US" sz="1936" dirty="0" smtClean="0">
                  <a:solidFill>
                    <a:srgbClr val="302B70"/>
                  </a:solidFill>
                  <a:latin typeface="Clear Sans Regular"/>
                </a:rPr>
                <a:t>online</a:t>
              </a:r>
              <a:r>
                <a:rPr lang="ru-RU" sz="1936" dirty="0" smtClean="0">
                  <a:solidFill>
                    <a:srgbClr val="302B70"/>
                  </a:solidFill>
                  <a:latin typeface="Clear Sans Regular"/>
                </a:rPr>
                <a:t>-</a:t>
              </a:r>
              <a:r>
                <a:rPr lang="en-US" sz="1936" dirty="0" err="1" smtClean="0">
                  <a:solidFill>
                    <a:srgbClr val="302B70"/>
                  </a:solidFill>
                  <a:latin typeface="Clear Sans Regular"/>
                </a:rPr>
                <a:t>тестов</a:t>
              </a:r>
              <a:r>
                <a:rPr lang="ru-RU" sz="1936" dirty="0" smtClean="0">
                  <a:solidFill>
                    <a:srgbClr val="302B70"/>
                  </a:solidFill>
                  <a:latin typeface="Clear Sans Regular"/>
                </a:rPr>
                <a:t> (</a:t>
              </a:r>
              <a:r>
                <a:rPr lang="en-US" sz="1936" dirty="0" smtClean="0">
                  <a:solidFill>
                    <a:srgbClr val="302B70"/>
                  </a:solidFill>
                  <a:latin typeface="Clear Sans Regular"/>
                </a:rPr>
                <a:t>викторин</a:t>
              </a:r>
              <a:r>
                <a:rPr lang="ru-RU" sz="1936" dirty="0" smtClean="0">
                  <a:solidFill>
                    <a:srgbClr val="302B70"/>
                  </a:solidFill>
                  <a:latin typeface="Clear Sans Regular"/>
                </a:rPr>
                <a:t>)</a:t>
              </a:r>
              <a:endParaRPr lang="en-US" sz="1936" dirty="0">
                <a:solidFill>
                  <a:srgbClr val="302B70"/>
                </a:solidFill>
                <a:latin typeface="Clear Sans Regular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71742" y="4387501"/>
            <a:ext cx="2987558" cy="4459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66457" y="1028700"/>
            <a:ext cx="6783040" cy="95535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87860" y="1637939"/>
            <a:ext cx="2154826" cy="2154826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0" y="8775001"/>
            <a:ext cx="5409108" cy="1118958"/>
          </a:xfrm>
          <a:prstGeom prst="rect">
            <a:avLst/>
          </a:prstGeom>
          <a:solidFill>
            <a:srgbClr val="AFC5F1"/>
          </a:solidFill>
        </p:spPr>
      </p:sp>
      <p:sp>
        <p:nvSpPr>
          <p:cNvPr id="10" name="TextBox 10"/>
          <p:cNvSpPr txBox="1"/>
          <p:nvPr/>
        </p:nvSpPr>
        <p:spPr>
          <a:xfrm>
            <a:off x="121353" y="8997691"/>
            <a:ext cx="5236955" cy="676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5"/>
              </a:lnSpc>
              <a:spcBef>
                <a:spcPct val="0"/>
              </a:spcBef>
            </a:pPr>
            <a:r>
              <a:rPr lang="en-US" sz="1939" dirty="0">
                <a:solidFill>
                  <a:srgbClr val="302B70"/>
                </a:solidFill>
                <a:latin typeface="Clear Sans Regular Bold"/>
              </a:rPr>
              <a:t>ЦГБ МБУК "Централизованная библиотечная система" Методический отдел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3" name="AutoShape 3"/>
          <p:cNvSpPr/>
          <p:nvPr/>
        </p:nvSpPr>
        <p:spPr>
          <a:xfrm>
            <a:off x="10039295" y="1298420"/>
            <a:ext cx="7728752" cy="6264228"/>
          </a:xfrm>
          <a:prstGeom prst="rect">
            <a:avLst/>
          </a:prstGeom>
          <a:solidFill>
            <a:srgbClr val="302B70"/>
          </a:solidFill>
        </p:spPr>
      </p:sp>
      <p:grpSp>
        <p:nvGrpSpPr>
          <p:cNvPr id="4" name="Group 4"/>
          <p:cNvGrpSpPr/>
          <p:nvPr/>
        </p:nvGrpSpPr>
        <p:grpSpPr>
          <a:xfrm>
            <a:off x="312121" y="87862"/>
            <a:ext cx="9192933" cy="8487249"/>
            <a:chOff x="-198573" y="-382912"/>
            <a:chExt cx="12558646" cy="11903956"/>
          </a:xfrm>
        </p:grpSpPr>
        <p:sp>
          <p:nvSpPr>
            <p:cNvPr id="5" name="TextBox 5"/>
            <p:cNvSpPr txBox="1"/>
            <p:nvPr/>
          </p:nvSpPr>
          <p:spPr>
            <a:xfrm>
              <a:off x="93338" y="-382912"/>
              <a:ext cx="12266735" cy="169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038"/>
                </a:lnSpc>
              </a:pPr>
              <a:r>
                <a:rPr lang="en-US" sz="8365" dirty="0">
                  <a:solidFill>
                    <a:srgbClr val="302B70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98573" y="1952183"/>
              <a:ext cx="11812383" cy="95688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06"/>
                </a:lnSpc>
                <a:spcBef>
                  <a:spcPct val="0"/>
                </a:spcBef>
              </a:pPr>
              <a:r>
                <a:rPr lang="en-US" sz="2718" dirty="0">
                  <a:solidFill>
                    <a:srgbClr val="FFFFFF"/>
                  </a:solidFill>
                  <a:latin typeface="Clear Sans Regular Bold"/>
                </a:rPr>
                <a:t>  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В новом поле в первой верхней строке записываем первый вопрос своего теста. Для удобства разместите на своем рабочем столе развернутый документ в формате  Word о котором было сказано 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выше</a:t>
              </a:r>
              <a:r>
                <a:rPr lang="ru-RU" sz="2718" dirty="0" smtClean="0">
                  <a:solidFill>
                    <a:srgbClr val="302B70"/>
                  </a:solidFill>
                  <a:latin typeface="Clear Sans Regular Bold"/>
                </a:rPr>
                <a:t> (3-й слайд) 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и просто копируйте из него вопрос в поле создания теста. Точно также следует поступать и с ответами на вопрос. Если у вас больше двух вариантов ответов тогда чуть выше кликаем на кнопку "Добавить", помечаем правильный вариант ответа тем количеством баллов каким 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нужно</a:t>
              </a:r>
              <a:r>
                <a:rPr lang="ru-RU" sz="2718" dirty="0" smtClean="0">
                  <a:solidFill>
                    <a:srgbClr val="302B70"/>
                  </a:solidFill>
                  <a:latin typeface="Clear Sans Regular Bold"/>
                </a:rPr>
                <a:t> 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вам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и кликаем </a:t>
              </a:r>
              <a:r>
                <a:rPr lang="ru-RU" sz="2718" dirty="0" smtClean="0">
                  <a:solidFill>
                    <a:srgbClr val="302B70"/>
                  </a:solidFill>
                  <a:latin typeface="Clear Sans Regular Bold"/>
                </a:rPr>
                <a:t>«</a:t>
              </a:r>
              <a:r>
                <a:rPr lang="ru-RU" sz="2718" u="sng" dirty="0" smtClean="0">
                  <a:solidFill>
                    <a:srgbClr val="302B70"/>
                  </a:solidFill>
                  <a:latin typeface="Clear Sans Regular Bold"/>
                </a:rPr>
                <a:t>С</a:t>
              </a:r>
              <a:r>
                <a:rPr lang="en-US" sz="2718" u="sng" dirty="0" smtClean="0">
                  <a:solidFill>
                    <a:srgbClr val="302B70"/>
                  </a:solidFill>
                  <a:latin typeface="Clear Sans Regular Bold"/>
                </a:rPr>
                <a:t>охранить</a:t>
              </a:r>
              <a:r>
                <a:rPr lang="ru-RU" sz="2718" dirty="0" smtClean="0">
                  <a:solidFill>
                    <a:srgbClr val="302B70"/>
                  </a:solidFill>
                  <a:latin typeface="Clear Sans Regular Bold"/>
                </a:rPr>
                <a:t>»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.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Для более интересного оформления теста добавьте фотографию. Тут все просто, кликаете добавить фото и выбираете нужное вам.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78036" y="1535100"/>
            <a:ext cx="6833951" cy="62274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15438" y="2992651"/>
            <a:ext cx="462250" cy="4759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11725" y="5635689"/>
            <a:ext cx="1036547" cy="10673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45454" y="2400300"/>
            <a:ext cx="462250" cy="475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0" y="4894750"/>
            <a:ext cx="462250" cy="4759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49737" y="6943793"/>
            <a:ext cx="462250" cy="4759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87668" y="6220405"/>
            <a:ext cx="462250" cy="4759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87668" y="7324658"/>
            <a:ext cx="3200332" cy="320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3" name="AutoShape 3"/>
          <p:cNvSpPr/>
          <p:nvPr/>
        </p:nvSpPr>
        <p:spPr>
          <a:xfrm>
            <a:off x="283546" y="1423181"/>
            <a:ext cx="8670124" cy="4846498"/>
          </a:xfrm>
          <a:prstGeom prst="rect">
            <a:avLst/>
          </a:prstGeom>
          <a:solidFill>
            <a:srgbClr val="AFC5F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7177" y="1721415"/>
            <a:ext cx="8879487" cy="48171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893930" y="305919"/>
            <a:ext cx="11690497" cy="5653444"/>
            <a:chOff x="0" y="-377471"/>
            <a:chExt cx="15587329" cy="7537926"/>
          </a:xfrm>
        </p:grpSpPr>
        <p:sp>
          <p:nvSpPr>
            <p:cNvPr id="6" name="TextBox 6"/>
            <p:cNvSpPr txBox="1"/>
            <p:nvPr/>
          </p:nvSpPr>
          <p:spPr>
            <a:xfrm>
              <a:off x="5195776" y="-377471"/>
              <a:ext cx="10391553" cy="169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038"/>
                </a:lnSpc>
              </a:pPr>
              <a:r>
                <a:rPr lang="en-US" sz="8365" dirty="0">
                  <a:solidFill>
                    <a:srgbClr val="302B70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62451"/>
              <a:ext cx="10391553" cy="5198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06"/>
                </a:lnSpc>
                <a:spcBef>
                  <a:spcPct val="0"/>
                </a:spcBef>
              </a:pPr>
              <a:r>
                <a:rPr lang="en-US" sz="2718" dirty="0">
                  <a:solidFill>
                    <a:srgbClr val="FFFFFF"/>
                  </a:solidFill>
                  <a:latin typeface="Clear Sans Regular Bold"/>
                </a:rPr>
                <a:t>  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После того, как вы сохраните первый вопрос, вам нужно будет добавить следующий. И для этого 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снова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, справа кликаем по кнопке знак "</a:t>
              </a:r>
              <a:r>
                <a:rPr lang="en-US" sz="2718" u="sng" dirty="0">
                  <a:solidFill>
                    <a:srgbClr val="302B70"/>
                  </a:solidFill>
                  <a:latin typeface="Clear Sans Regular Bold"/>
                </a:rPr>
                <a:t>+" </a:t>
              </a:r>
              <a:r>
                <a:rPr lang="ru-RU" sz="2718" u="sng" dirty="0" smtClean="0">
                  <a:solidFill>
                    <a:srgbClr val="302B70"/>
                  </a:solidFill>
                  <a:latin typeface="Clear Sans Regular Bold"/>
                </a:rPr>
                <a:t>«</a:t>
              </a:r>
              <a:r>
                <a:rPr lang="en-US" sz="2718" u="sng" dirty="0" smtClean="0">
                  <a:solidFill>
                    <a:srgbClr val="302B70"/>
                  </a:solidFill>
                  <a:latin typeface="Clear Sans Regular Bold"/>
                </a:rPr>
                <a:t>Одиночный выбор</a:t>
              </a:r>
              <a:r>
                <a:rPr lang="ru-RU" sz="2718" dirty="0" smtClean="0">
                  <a:solidFill>
                    <a:srgbClr val="302B70"/>
                  </a:solidFill>
                  <a:latin typeface="Clear Sans Regular Bold"/>
                </a:rPr>
                <a:t>».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 </a:t>
              </a:r>
              <a:r>
                <a:rPr lang="ru-RU" sz="2718" dirty="0" smtClean="0">
                  <a:solidFill>
                    <a:srgbClr val="302B70"/>
                  </a:solidFill>
                  <a:latin typeface="Clear Sans Regular Bold"/>
                </a:rPr>
                <a:t>П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еред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вами появляется следующее поле для вопросов и вариантов ответов. Эту операцию вы проводите в зависимости от того, сколько вопросов вы планируете разместить в тесте.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36266" y="7249134"/>
            <a:ext cx="3051734" cy="30517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8538" y="1423181"/>
            <a:ext cx="462250" cy="4759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0488" y="3972782"/>
            <a:ext cx="462250" cy="475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6921" y="4129976"/>
            <a:ext cx="462250" cy="4759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07728" y="4929636"/>
            <a:ext cx="830484" cy="855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F0F2F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24366" y="6923366"/>
            <a:ext cx="3363634" cy="3363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2021" y="589022"/>
            <a:ext cx="5790404" cy="579040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907915" y="589022"/>
            <a:ext cx="13284728" cy="4554478"/>
            <a:chOff x="0" y="-1135632"/>
            <a:chExt cx="17712971" cy="6072638"/>
          </a:xfrm>
        </p:grpSpPr>
        <p:sp>
          <p:nvSpPr>
            <p:cNvPr id="6" name="TextBox 6"/>
            <p:cNvSpPr txBox="1"/>
            <p:nvPr/>
          </p:nvSpPr>
          <p:spPr>
            <a:xfrm>
              <a:off x="6309180" y="-1135632"/>
              <a:ext cx="11403791" cy="1872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16"/>
                </a:lnSpc>
              </a:pPr>
              <a:r>
                <a:rPr lang="en-US" sz="9180" dirty="0">
                  <a:solidFill>
                    <a:srgbClr val="F0F2F6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68705"/>
              <a:ext cx="11403791" cy="2768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77"/>
                </a:lnSpc>
                <a:spcBef>
                  <a:spcPct val="0"/>
                </a:spcBef>
              </a:pPr>
              <a:r>
                <a:rPr lang="en-US" sz="2983" dirty="0">
                  <a:solidFill>
                    <a:srgbClr val="F0F2F6"/>
                  </a:solidFill>
                  <a:latin typeface="Clear Sans Regular Bold"/>
                </a:rPr>
                <a:t>   После того, как вы внесли все вопросы и ответы на них, отметили какой правильный и наполнили фотоматериалом можно приступать к настройкам теста.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AFC5F1"/>
          </a:solidFill>
        </p:spPr>
      </p:sp>
      <p:sp>
        <p:nvSpPr>
          <p:cNvPr id="3" name="AutoShape 3"/>
          <p:cNvSpPr/>
          <p:nvPr/>
        </p:nvSpPr>
        <p:spPr>
          <a:xfrm>
            <a:off x="465015" y="957977"/>
            <a:ext cx="8851593" cy="5527197"/>
          </a:xfrm>
          <a:prstGeom prst="rect">
            <a:avLst/>
          </a:prstGeom>
          <a:solidFill>
            <a:srgbClr val="302B7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8368" y="6877368"/>
            <a:ext cx="3409632" cy="34096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6810" y="1288802"/>
            <a:ext cx="8977616" cy="558856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34185" y="321267"/>
            <a:ext cx="11690497" cy="5693325"/>
            <a:chOff x="-1" y="428356"/>
            <a:chExt cx="15587329" cy="7591101"/>
          </a:xfrm>
        </p:grpSpPr>
        <p:sp>
          <p:nvSpPr>
            <p:cNvPr id="7" name="TextBox 7"/>
            <p:cNvSpPr txBox="1"/>
            <p:nvPr/>
          </p:nvSpPr>
          <p:spPr>
            <a:xfrm>
              <a:off x="5195775" y="428356"/>
              <a:ext cx="10391553" cy="169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038"/>
                </a:lnSpc>
              </a:pPr>
              <a:r>
                <a:rPr lang="en-US" sz="8365" dirty="0">
                  <a:solidFill>
                    <a:srgbClr val="302B70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" y="2911869"/>
              <a:ext cx="10391553" cy="5107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06"/>
                </a:lnSpc>
              </a:pPr>
              <a:r>
                <a:rPr lang="en-US" sz="2718" dirty="0">
                  <a:solidFill>
                    <a:srgbClr val="FFFFFF"/>
                  </a:solidFill>
                  <a:latin typeface="Clear Sans Regular Bold"/>
                </a:rPr>
                <a:t> 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Снова, после сохранения вопросов теста заходим слева на черную панель и выбираем кнопку "Настройки". Здесь, настройки подразумевают четыре этапа: "Основные настройки", "Настройки результата", "Доступ к тесту", API.</a:t>
              </a:r>
            </a:p>
            <a:p>
              <a:pPr algn="just">
                <a:lnSpc>
                  <a:spcPts val="3806"/>
                </a:lnSpc>
                <a:spcBef>
                  <a:spcPct val="0"/>
                </a:spcBef>
              </a:pP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   В первом сдвигаем кнопки как показано на первом слайде.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957977"/>
            <a:ext cx="462250" cy="475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AFC5F1"/>
          </a:solidFill>
        </p:spPr>
      </p:sp>
      <p:sp>
        <p:nvSpPr>
          <p:cNvPr id="3" name="AutoShape 3"/>
          <p:cNvSpPr/>
          <p:nvPr/>
        </p:nvSpPr>
        <p:spPr>
          <a:xfrm>
            <a:off x="465015" y="957977"/>
            <a:ext cx="8851593" cy="5527197"/>
          </a:xfrm>
          <a:prstGeom prst="rect">
            <a:avLst/>
          </a:prstGeom>
          <a:solidFill>
            <a:srgbClr val="302B7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8368" y="6877368"/>
            <a:ext cx="3409632" cy="34096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5270" y="2551347"/>
            <a:ext cx="8678985" cy="34065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90837" y="2313357"/>
            <a:ext cx="462250" cy="47598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824510" y="455253"/>
            <a:ext cx="12066155" cy="4848789"/>
            <a:chOff x="-122805" y="-764596"/>
            <a:chExt cx="16088206" cy="6465052"/>
          </a:xfrm>
        </p:grpSpPr>
        <p:sp>
          <p:nvSpPr>
            <p:cNvPr id="8" name="TextBox 8"/>
            <p:cNvSpPr txBox="1"/>
            <p:nvPr/>
          </p:nvSpPr>
          <p:spPr>
            <a:xfrm>
              <a:off x="5573848" y="-764596"/>
              <a:ext cx="10391553" cy="1697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038"/>
                </a:lnSpc>
              </a:pPr>
              <a:r>
                <a:rPr lang="en-US" sz="8365" dirty="0">
                  <a:solidFill>
                    <a:srgbClr val="302B70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122805" y="2451704"/>
              <a:ext cx="10391553" cy="3248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06"/>
                </a:lnSpc>
              </a:pPr>
              <a:r>
                <a:rPr lang="en-US" sz="2718" dirty="0">
                  <a:solidFill>
                    <a:srgbClr val="FFFFFF"/>
                  </a:solidFill>
                  <a:latin typeface="Clear Sans Regular Bold"/>
                </a:rPr>
                <a:t>  </a:t>
              </a:r>
            </a:p>
            <a:p>
              <a:pPr algn="just">
                <a:lnSpc>
                  <a:spcPts val="3806"/>
                </a:lnSpc>
              </a:pPr>
              <a:r>
                <a:rPr lang="en-US" sz="2718" dirty="0">
                  <a:solidFill>
                    <a:srgbClr val="000000"/>
                  </a:solidFill>
                  <a:latin typeface="Clear Sans Regular Bold"/>
                </a:rPr>
                <a:t>   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Во втором "Настройки результата" также сдвигаем отметки как на скриншоте.</a:t>
              </a:r>
            </a:p>
            <a:p>
              <a:pPr algn="just">
                <a:lnSpc>
                  <a:spcPts val="3806"/>
                </a:lnSpc>
              </a:pP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Оставшиеся два этапа настроек </a:t>
              </a:r>
              <a:r>
                <a:rPr lang="en-US" sz="2718" dirty="0" smtClean="0">
                  <a:solidFill>
                    <a:srgbClr val="302B70"/>
                  </a:solidFill>
                  <a:latin typeface="Clear Sans Regular Bold"/>
                </a:rPr>
                <a:t>не </a:t>
              </a:r>
              <a:r>
                <a:rPr lang="en-US" sz="2718" dirty="0">
                  <a:solidFill>
                    <a:srgbClr val="302B70"/>
                  </a:solidFill>
                  <a:latin typeface="Clear Sans Regular Bold"/>
                </a:rPr>
                <a:t>трогаем.</a:t>
              </a:r>
            </a:p>
            <a:p>
              <a:pPr algn="just">
                <a:lnSpc>
                  <a:spcPts val="3806"/>
                </a:lnSpc>
                <a:spcBef>
                  <a:spcPct val="0"/>
                </a:spcBef>
              </a:pPr>
              <a:endParaRPr lang="en-US" sz="2718" dirty="0">
                <a:solidFill>
                  <a:srgbClr val="302B70"/>
                </a:solidFill>
                <a:latin typeface="Clear Sans Regular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69352" y="2313357"/>
            <a:ext cx="462250" cy="475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65123" y="2313357"/>
            <a:ext cx="462250" cy="475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AFC5F1"/>
          </a:solidFill>
        </p:spPr>
      </p:sp>
      <p:sp>
        <p:nvSpPr>
          <p:cNvPr id="3" name="AutoShape 3"/>
          <p:cNvSpPr/>
          <p:nvPr/>
        </p:nvSpPr>
        <p:spPr>
          <a:xfrm>
            <a:off x="121174" y="1615804"/>
            <a:ext cx="7865232" cy="5890136"/>
          </a:xfrm>
          <a:prstGeom prst="rect">
            <a:avLst/>
          </a:prstGeom>
          <a:solidFill>
            <a:srgbClr val="AFC5F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8088" y="6997088"/>
            <a:ext cx="3289912" cy="32899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916"/>
          <a:stretch>
            <a:fillRect/>
          </a:stretch>
        </p:blipFill>
        <p:spPr>
          <a:xfrm>
            <a:off x="2238070" y="2476500"/>
            <a:ext cx="5605176" cy="540954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081658" y="-48117"/>
            <a:ext cx="13916147" cy="8459734"/>
            <a:chOff x="928240" y="-603415"/>
            <a:chExt cx="18554863" cy="11279647"/>
          </a:xfrm>
        </p:grpSpPr>
        <p:sp>
          <p:nvSpPr>
            <p:cNvPr id="7" name="TextBox 7"/>
            <p:cNvSpPr txBox="1"/>
            <p:nvPr/>
          </p:nvSpPr>
          <p:spPr>
            <a:xfrm>
              <a:off x="7208963" y="-603415"/>
              <a:ext cx="12274140" cy="1739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29"/>
                </a:lnSpc>
              </a:pPr>
              <a:r>
                <a:rPr lang="en-US" sz="8524" dirty="0">
                  <a:solidFill>
                    <a:srgbClr val="F0F2F6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28240" y="1340341"/>
              <a:ext cx="11365930" cy="93358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78"/>
                </a:lnSpc>
                <a:spcBef>
                  <a:spcPct val="0"/>
                </a:spcBef>
              </a:pPr>
              <a:r>
                <a:rPr lang="en-US" sz="2770" dirty="0">
                  <a:solidFill>
                    <a:srgbClr val="F0F2F6"/>
                  </a:solidFill>
                  <a:latin typeface="Clear Sans Regular Bold"/>
                </a:rPr>
                <a:t>   Переходим к настройке страницы. Для этого переходим опять в черное поле слева и нажимаем кнопку "</a:t>
              </a:r>
              <a:r>
                <a:rPr lang="en-US" sz="2770" u="sng" dirty="0">
                  <a:solidFill>
                    <a:srgbClr val="F0F2F6"/>
                  </a:solidFill>
                  <a:latin typeface="Clear Sans Regular Bold"/>
                </a:rPr>
                <a:t>Начальная страница</a:t>
              </a:r>
              <a:r>
                <a:rPr lang="en-US" sz="2770" dirty="0">
                  <a:solidFill>
                    <a:srgbClr val="F0F2F6"/>
                  </a:solidFill>
                  <a:latin typeface="Clear Sans Regular Bold"/>
                </a:rPr>
                <a:t>", внимательно читаем, что предлагает нам данная опция: </a:t>
              </a:r>
              <a:endParaRPr lang="ru-RU" sz="2770" dirty="0" smtClean="0">
                <a:solidFill>
                  <a:srgbClr val="F0F2F6"/>
                </a:solidFill>
                <a:latin typeface="Clear Sans Regular Bold"/>
              </a:endParaRPr>
            </a:p>
            <a:p>
              <a:pPr marL="273050" indent="-273050" algn="just">
                <a:lnSpc>
                  <a:spcPts val="3878"/>
                </a:lnSpc>
                <a:spcBef>
                  <a:spcPct val="0"/>
                </a:spcBef>
                <a:buFontTx/>
                <a:buChar char="-"/>
              </a:pPr>
              <a:r>
                <a:rPr lang="en-US" sz="2770" dirty="0" smtClean="0">
                  <a:solidFill>
                    <a:srgbClr val="F0F2F6"/>
                  </a:solidFill>
                  <a:latin typeface="Clear Sans Regular Bold"/>
                </a:rPr>
                <a:t>во первых</a:t>
              </a:r>
              <a:r>
                <a:rPr lang="ru-RU" sz="2770" dirty="0" smtClean="0">
                  <a:solidFill>
                    <a:srgbClr val="F0F2F6"/>
                  </a:solidFill>
                  <a:latin typeface="Clear Sans Regular Bold"/>
                </a:rPr>
                <a:t>,</a:t>
              </a:r>
              <a:r>
                <a:rPr lang="en-US" sz="2770" dirty="0" smtClean="0">
                  <a:solidFill>
                    <a:srgbClr val="F0F2F6"/>
                  </a:solidFill>
                  <a:latin typeface="Clear Sans Regular Bold"/>
                </a:rPr>
                <a:t> </a:t>
              </a:r>
              <a:r>
                <a:rPr lang="en-US" sz="2770" dirty="0">
                  <a:solidFill>
                    <a:srgbClr val="F0F2F6"/>
                  </a:solidFill>
                  <a:latin typeface="Clear Sans Regular Bold"/>
                </a:rPr>
                <a:t>надо вставить фотографию или картинку, </a:t>
              </a:r>
              <a:r>
                <a:rPr lang="ru-RU" sz="2770" dirty="0" smtClean="0">
                  <a:solidFill>
                    <a:srgbClr val="F0F2F6"/>
                  </a:solidFill>
                  <a:latin typeface="Clear Sans Regular Bold"/>
                </a:rPr>
                <a:t>(</a:t>
              </a:r>
              <a:r>
                <a:rPr lang="en-US" sz="2770" dirty="0" smtClean="0">
                  <a:solidFill>
                    <a:srgbClr val="F0F2F6"/>
                  </a:solidFill>
                  <a:latin typeface="Clear Sans Regular Bold"/>
                </a:rPr>
                <a:t>опять </a:t>
              </a:r>
              <a:r>
                <a:rPr lang="en-US" sz="2770" dirty="0">
                  <a:solidFill>
                    <a:srgbClr val="F0F2F6"/>
                  </a:solidFill>
                  <a:latin typeface="Clear Sans Regular Bold"/>
                </a:rPr>
                <a:t>же для визуальной </a:t>
              </a:r>
              <a:r>
                <a:rPr lang="en-US" sz="2770" dirty="0" smtClean="0">
                  <a:solidFill>
                    <a:srgbClr val="F0F2F6"/>
                  </a:solidFill>
                  <a:latin typeface="Clear Sans Regular Bold"/>
                </a:rPr>
                <a:t>привлекательности</a:t>
              </a:r>
              <a:r>
                <a:rPr lang="ru-RU" sz="2770" dirty="0" smtClean="0">
                  <a:solidFill>
                    <a:srgbClr val="F0F2F6"/>
                  </a:solidFill>
                  <a:latin typeface="Clear Sans Regular Bold"/>
                </a:rPr>
                <a:t>)</a:t>
              </a:r>
              <a:r>
                <a:rPr lang="en-US" sz="2770" dirty="0" smtClean="0">
                  <a:solidFill>
                    <a:srgbClr val="F0F2F6"/>
                  </a:solidFill>
                  <a:latin typeface="Clear Sans Regular Bold"/>
                </a:rPr>
                <a:t>; </a:t>
              </a:r>
              <a:endParaRPr lang="ru-RU" sz="2770" dirty="0" smtClean="0">
                <a:solidFill>
                  <a:srgbClr val="F0F2F6"/>
                </a:solidFill>
                <a:latin typeface="Clear Sans Regular Bold"/>
              </a:endParaRPr>
            </a:p>
            <a:p>
              <a:pPr marL="273050" indent="-273050" algn="just">
                <a:lnSpc>
                  <a:spcPts val="3878"/>
                </a:lnSpc>
                <a:spcBef>
                  <a:spcPct val="0"/>
                </a:spcBef>
                <a:buFontTx/>
                <a:buChar char="-"/>
                <a:tabLst>
                  <a:tab pos="273050" algn="l"/>
                </a:tabLst>
              </a:pPr>
              <a:r>
                <a:rPr lang="en-US" sz="2770" dirty="0" smtClean="0">
                  <a:solidFill>
                    <a:srgbClr val="F0F2F6"/>
                  </a:solidFill>
                  <a:latin typeface="Clear Sans Regular Bold"/>
                </a:rPr>
                <a:t>во вторых</a:t>
              </a:r>
              <a:r>
                <a:rPr lang="ru-RU" sz="2770" dirty="0" smtClean="0">
                  <a:solidFill>
                    <a:srgbClr val="F0F2F6"/>
                  </a:solidFill>
                  <a:latin typeface="Clear Sans Regular Bold"/>
                </a:rPr>
                <a:t>,</a:t>
              </a:r>
              <a:r>
                <a:rPr lang="en-US" sz="2770" dirty="0" smtClean="0">
                  <a:solidFill>
                    <a:srgbClr val="F0F2F6"/>
                  </a:solidFill>
                  <a:latin typeface="Clear Sans Regular Bold"/>
                </a:rPr>
                <a:t> </a:t>
              </a:r>
              <a:r>
                <a:rPr lang="en-US" sz="2770" dirty="0">
                  <a:solidFill>
                    <a:srgbClr val="F0F2F6"/>
                  </a:solidFill>
                  <a:latin typeface="Clear Sans Regular Bold"/>
                </a:rPr>
                <a:t>если вы хотите добавьте описание, но в данном случае я пропускаю этот момент и добавляю  инструкцию.       </a:t>
              </a:r>
              <a:endParaRPr lang="ru-RU" sz="2770" dirty="0" smtClean="0">
                <a:solidFill>
                  <a:srgbClr val="F0F2F6"/>
                </a:solidFill>
                <a:latin typeface="Clear Sans Regular Bold"/>
              </a:endParaRPr>
            </a:p>
            <a:p>
              <a:pPr indent="355600" algn="just">
                <a:lnSpc>
                  <a:spcPts val="3878"/>
                </a:lnSpc>
                <a:spcBef>
                  <a:spcPct val="0"/>
                </a:spcBef>
              </a:pPr>
              <a:r>
                <a:rPr lang="en-US" sz="2770" dirty="0" smtClean="0">
                  <a:solidFill>
                    <a:srgbClr val="F0F2F6"/>
                  </a:solidFill>
                  <a:latin typeface="Clear Sans Regular Bold"/>
                </a:rPr>
                <a:t>Далее </a:t>
              </a:r>
              <a:r>
                <a:rPr lang="en-US" sz="2770" dirty="0">
                  <a:solidFill>
                    <a:srgbClr val="F0F2F6"/>
                  </a:solidFill>
                  <a:latin typeface="Clear Sans Regular Bold"/>
                </a:rPr>
                <a:t>предлагается создать форму регистрации, но ее лучше тоже пропустить так как назначение нашего теста не предполагает регистрации пользователей.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3" y="2476500"/>
            <a:ext cx="2105843" cy="5409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736" y="3771900"/>
            <a:ext cx="457240" cy="4816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3" name="AutoShape 3"/>
          <p:cNvSpPr/>
          <p:nvPr/>
        </p:nvSpPr>
        <p:spPr>
          <a:xfrm>
            <a:off x="457080" y="1400497"/>
            <a:ext cx="7751435" cy="4665029"/>
          </a:xfrm>
          <a:prstGeom prst="rect">
            <a:avLst/>
          </a:prstGeom>
          <a:solidFill>
            <a:srgbClr val="302B7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6697" y="2020939"/>
            <a:ext cx="8174903" cy="405679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398516" y="809391"/>
            <a:ext cx="8269090" cy="4759303"/>
            <a:chOff x="0" y="-9525"/>
            <a:chExt cx="11025454" cy="634573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1025454" cy="1810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51"/>
                </a:lnSpc>
              </a:pPr>
              <a:r>
                <a:rPr lang="en-US" sz="8876" dirty="0">
                  <a:solidFill>
                    <a:srgbClr val="302B70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84593"/>
              <a:ext cx="11025454" cy="4051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38"/>
                </a:lnSpc>
              </a:pPr>
              <a:r>
                <a:rPr lang="en-US" sz="2884" dirty="0">
                  <a:solidFill>
                    <a:srgbClr val="FFFFFF"/>
                  </a:solidFill>
                  <a:latin typeface="Clear Sans Regular Bold"/>
                </a:rPr>
                <a:t>  </a:t>
              </a:r>
            </a:p>
            <a:p>
              <a:pPr algn="just">
                <a:lnSpc>
                  <a:spcPts val="4038"/>
                </a:lnSpc>
              </a:pPr>
              <a:r>
                <a:rPr lang="en-US" sz="2884" dirty="0">
                  <a:solidFill>
                    <a:srgbClr val="000000"/>
                  </a:solidFill>
                  <a:latin typeface="Clear Sans Regular Bold"/>
                </a:rPr>
                <a:t>    </a:t>
              </a:r>
              <a:r>
                <a:rPr lang="en-US" sz="2884" dirty="0">
                  <a:solidFill>
                    <a:srgbClr val="302B70"/>
                  </a:solidFill>
                  <a:latin typeface="Clear Sans Regular Bold"/>
                </a:rPr>
                <a:t>Теперь снова же, на черной панели слева выбираем кнопку "</a:t>
              </a:r>
              <a:r>
                <a:rPr lang="en-US" sz="2884" u="sng" dirty="0">
                  <a:solidFill>
                    <a:srgbClr val="302B70"/>
                  </a:solidFill>
                  <a:latin typeface="Clear Sans Regular Bold"/>
                </a:rPr>
                <a:t>Результат</a:t>
              </a:r>
              <a:r>
                <a:rPr lang="en-US" sz="2884" dirty="0">
                  <a:solidFill>
                    <a:srgbClr val="302B70"/>
                  </a:solidFill>
                  <a:latin typeface="Clear Sans Regular Bold"/>
                </a:rPr>
                <a:t>" и видим, как показано на скриншоте, что метки оставляем не активными. </a:t>
              </a:r>
            </a:p>
            <a:p>
              <a:pPr algn="just">
                <a:lnSpc>
                  <a:spcPts val="4038"/>
                </a:lnSpc>
                <a:spcBef>
                  <a:spcPct val="0"/>
                </a:spcBef>
              </a:pPr>
              <a:endParaRPr lang="en-US" sz="2884" dirty="0">
                <a:solidFill>
                  <a:srgbClr val="302B70"/>
                </a:solidFill>
                <a:latin typeface="Clear Sans Regular Bold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09955" y="5908955"/>
            <a:ext cx="4378045" cy="43780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926821"/>
            <a:ext cx="457240" cy="4816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3" name="AutoShape 3"/>
          <p:cNvSpPr/>
          <p:nvPr/>
        </p:nvSpPr>
        <p:spPr>
          <a:xfrm>
            <a:off x="275611" y="1491232"/>
            <a:ext cx="7796803" cy="4869182"/>
          </a:xfrm>
          <a:prstGeom prst="rect">
            <a:avLst/>
          </a:prstGeom>
          <a:solidFill>
            <a:srgbClr val="302B7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2470" y="1848199"/>
            <a:ext cx="7844016" cy="435342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319123" y="-7144"/>
            <a:ext cx="8269090" cy="5675070"/>
            <a:chOff x="0" y="-9525"/>
            <a:chExt cx="11025454" cy="7566759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1025454" cy="1810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51"/>
                </a:lnSpc>
              </a:pPr>
              <a:r>
                <a:rPr lang="en-US" sz="8876" dirty="0">
                  <a:solidFill>
                    <a:srgbClr val="302B70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85650"/>
              <a:ext cx="11025454" cy="547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38"/>
                </a:lnSpc>
              </a:pPr>
              <a:r>
                <a:rPr lang="en-US" sz="2884" dirty="0">
                  <a:solidFill>
                    <a:srgbClr val="FFFFFF"/>
                  </a:solidFill>
                  <a:latin typeface="Clear Sans Regular Bold"/>
                </a:rPr>
                <a:t>  </a:t>
              </a:r>
            </a:p>
            <a:p>
              <a:pPr algn="just">
                <a:lnSpc>
                  <a:spcPts val="4038"/>
                </a:lnSpc>
              </a:pPr>
              <a:r>
                <a:rPr lang="en-US" sz="2884" dirty="0">
                  <a:solidFill>
                    <a:srgbClr val="000000"/>
                  </a:solidFill>
                  <a:latin typeface="Clear Sans Regular Bold"/>
                </a:rPr>
                <a:t>    </a:t>
              </a:r>
              <a:r>
                <a:rPr lang="en-US" sz="2884" dirty="0">
                  <a:solidFill>
                    <a:srgbClr val="302B70"/>
                  </a:solidFill>
                  <a:latin typeface="Clear Sans Regular Bold"/>
                </a:rPr>
                <a:t>Теперь снова же, на черной панели слева выбираем кнопку "Д</a:t>
              </a:r>
              <a:r>
                <a:rPr lang="en-US" sz="2884" u="sng" dirty="0">
                  <a:solidFill>
                    <a:srgbClr val="302B70"/>
                  </a:solidFill>
                  <a:latin typeface="Clear Sans Regular Bold"/>
                </a:rPr>
                <a:t>ашбор</a:t>
              </a:r>
              <a:r>
                <a:rPr lang="en-US" sz="2884" dirty="0">
                  <a:solidFill>
                    <a:srgbClr val="302B70"/>
                  </a:solidFill>
                  <a:latin typeface="Clear Sans Regular Bold"/>
                </a:rPr>
                <a:t>д", здесь мы настроим видимость нашего теста. Для начала наводим курсор на кнопку "</a:t>
              </a:r>
              <a:r>
                <a:rPr lang="en-US" sz="2884" u="sng" dirty="0">
                  <a:solidFill>
                    <a:srgbClr val="302B70"/>
                  </a:solidFill>
                  <a:latin typeface="Clear Sans Regular Bold"/>
                </a:rPr>
                <a:t>Открыть</a:t>
              </a:r>
              <a:r>
                <a:rPr lang="en-US" sz="2884" dirty="0">
                  <a:solidFill>
                    <a:srgbClr val="302B70"/>
                  </a:solidFill>
                  <a:latin typeface="Clear Sans Regular Bold"/>
                </a:rPr>
                <a:t>" под красный замком и открываем доступ к тесту, </a:t>
              </a:r>
              <a:r>
                <a:rPr lang="ru-RU" sz="2884" dirty="0" smtClean="0">
                  <a:solidFill>
                    <a:srgbClr val="302B70"/>
                  </a:solidFill>
                  <a:latin typeface="Clear Sans Regular Bold"/>
                </a:rPr>
                <a:t>затем</a:t>
              </a:r>
              <a:r>
                <a:rPr lang="en-US" sz="2884" dirty="0" smtClean="0">
                  <a:solidFill>
                    <a:srgbClr val="302B70"/>
                  </a:solidFill>
                  <a:latin typeface="Clear Sans Regular Bold"/>
                </a:rPr>
                <a:t> </a:t>
              </a:r>
              <a:r>
                <a:rPr lang="en-US" sz="2884" dirty="0">
                  <a:solidFill>
                    <a:srgbClr val="302B70"/>
                  </a:solidFill>
                  <a:latin typeface="Clear Sans Regular Bold"/>
                </a:rPr>
                <a:t>переходим по </a:t>
              </a:r>
              <a:r>
                <a:rPr lang="en-US" sz="2884" u="sng" dirty="0">
                  <a:solidFill>
                    <a:srgbClr val="302B70"/>
                  </a:solidFill>
                  <a:latin typeface="Clear Sans Regular Bold"/>
                </a:rPr>
                <a:t>ссылке</a:t>
              </a:r>
              <a:r>
                <a:rPr lang="en-US" sz="2884" dirty="0">
                  <a:solidFill>
                    <a:srgbClr val="302B70"/>
                  </a:solidFill>
                  <a:latin typeface="Clear Sans Regular Bold"/>
                </a:rPr>
                <a:t>.</a:t>
              </a:r>
            </a:p>
            <a:p>
              <a:pPr algn="just">
                <a:lnSpc>
                  <a:spcPts val="4038"/>
                </a:lnSpc>
                <a:spcBef>
                  <a:spcPct val="0"/>
                </a:spcBef>
              </a:pPr>
              <a:endParaRPr lang="en-US" sz="2884" dirty="0">
                <a:solidFill>
                  <a:srgbClr val="302B70"/>
                </a:solidFill>
                <a:latin typeface="Clear Sans Regular Bold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93376" y="6492376"/>
            <a:ext cx="3794624" cy="37946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97699" y="2494638"/>
            <a:ext cx="462250" cy="4759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50280" y="2575006"/>
            <a:ext cx="462250" cy="475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F0F2F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40820" y="6639820"/>
            <a:ext cx="3647180" cy="364718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13790" y="479912"/>
            <a:ext cx="7161660" cy="5198095"/>
          </a:xfrm>
          <a:prstGeom prst="rect">
            <a:avLst/>
          </a:prstGeom>
          <a:solidFill>
            <a:srgbClr val="AFC5F1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80"/>
          <a:stretch>
            <a:fillRect/>
          </a:stretch>
        </p:blipFill>
        <p:spPr>
          <a:xfrm>
            <a:off x="1028700" y="958396"/>
            <a:ext cx="6765410" cy="554070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415274" y="44549"/>
            <a:ext cx="12417283" cy="5737640"/>
            <a:chOff x="-44701" y="12284"/>
            <a:chExt cx="16556378" cy="7650185"/>
          </a:xfrm>
        </p:grpSpPr>
        <p:sp>
          <p:nvSpPr>
            <p:cNvPr id="7" name="TextBox 7"/>
            <p:cNvSpPr txBox="1"/>
            <p:nvPr/>
          </p:nvSpPr>
          <p:spPr>
            <a:xfrm>
              <a:off x="5486223" y="12284"/>
              <a:ext cx="11025454" cy="1810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651"/>
                </a:lnSpc>
              </a:pPr>
              <a:r>
                <a:rPr lang="en-US" sz="8876" dirty="0">
                  <a:solidFill>
                    <a:srgbClr val="FFFFFF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44701" y="2874834"/>
              <a:ext cx="11025454" cy="4787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38"/>
                </a:lnSpc>
              </a:pPr>
              <a:r>
                <a:rPr lang="en-US" sz="2884" dirty="0">
                  <a:solidFill>
                    <a:srgbClr val="FFFFFF"/>
                  </a:solidFill>
                  <a:latin typeface="Clear Sans Regular Bold"/>
                </a:rPr>
                <a:t>  </a:t>
              </a:r>
            </a:p>
            <a:p>
              <a:pPr algn="just">
                <a:lnSpc>
                  <a:spcPts val="4038"/>
                </a:lnSpc>
              </a:pPr>
              <a:r>
                <a:rPr lang="en-US" sz="2884" dirty="0">
                  <a:solidFill>
                    <a:srgbClr val="FFFFFF"/>
                  </a:solidFill>
                  <a:latin typeface="Clear Sans Regular Bold"/>
                </a:rPr>
                <a:t>    И вот, перед нами основная заготовка теста, осталось просмотреть </a:t>
              </a:r>
              <a:r>
                <a:rPr lang="en-US" sz="2884" dirty="0" smtClean="0">
                  <a:solidFill>
                    <a:srgbClr val="FFFFFF"/>
                  </a:solidFill>
                  <a:latin typeface="Clear Sans Regular Bold"/>
                </a:rPr>
                <a:t>(</a:t>
              </a:r>
              <a:r>
                <a:rPr lang="ru-RU" sz="2884" dirty="0" smtClean="0">
                  <a:solidFill>
                    <a:srgbClr val="FFFFFF"/>
                  </a:solidFill>
                  <a:latin typeface="Clear Sans Regular Bold"/>
                </a:rPr>
                <a:t>кликаем «</a:t>
              </a:r>
              <a:r>
                <a:rPr lang="ru-RU" sz="2884" u="sng" dirty="0" smtClean="0">
                  <a:solidFill>
                    <a:srgbClr val="FFFFFF"/>
                  </a:solidFill>
                  <a:latin typeface="Clear Sans Regular Bold"/>
                </a:rPr>
                <a:t>Далее</a:t>
              </a:r>
              <a:r>
                <a:rPr lang="ru-RU" sz="2884" dirty="0" smtClean="0">
                  <a:solidFill>
                    <a:srgbClr val="FFFFFF"/>
                  </a:solidFill>
                  <a:latin typeface="Clear Sans Regular Bold"/>
                </a:rPr>
                <a:t>» и </a:t>
              </a:r>
              <a:r>
                <a:rPr lang="en-US" sz="2884" dirty="0" smtClean="0">
                  <a:solidFill>
                    <a:srgbClr val="FFFFFF"/>
                  </a:solidFill>
                  <a:latin typeface="Clear Sans Regular Bold"/>
                </a:rPr>
                <a:t>отве</a:t>
              </a:r>
              <a:r>
                <a:rPr lang="ru-RU" sz="2884" dirty="0" smtClean="0">
                  <a:solidFill>
                    <a:srgbClr val="FFFFFF"/>
                  </a:solidFill>
                  <a:latin typeface="Clear Sans Regular Bold"/>
                </a:rPr>
                <a:t>чаем</a:t>
              </a:r>
              <a:r>
                <a:rPr lang="en-US" sz="2884" dirty="0" smtClean="0">
                  <a:solidFill>
                    <a:srgbClr val="FFFFFF"/>
                  </a:solidFill>
                  <a:latin typeface="Clear Sans Regular Bold"/>
                </a:rPr>
                <a:t> </a:t>
              </a:r>
              <a:r>
                <a:rPr lang="en-US" sz="2884" dirty="0">
                  <a:solidFill>
                    <a:srgbClr val="FFFFFF"/>
                  </a:solidFill>
                  <a:latin typeface="Clear Sans Regular Bold"/>
                </a:rPr>
                <a:t>на </a:t>
              </a:r>
              <a:r>
                <a:rPr lang="en-US" sz="2884" dirty="0" smtClean="0">
                  <a:solidFill>
                    <a:srgbClr val="FFFFFF"/>
                  </a:solidFill>
                  <a:latin typeface="Clear Sans Regular Bold"/>
                </a:rPr>
                <a:t>вопросы</a:t>
              </a:r>
              <a:r>
                <a:rPr lang="ru-RU" sz="2884" dirty="0" smtClean="0">
                  <a:solidFill>
                    <a:srgbClr val="FFFFFF"/>
                  </a:solidFill>
                  <a:latin typeface="Clear Sans Regular Bold"/>
                </a:rPr>
                <a:t> теста </a:t>
              </a:r>
              <a:r>
                <a:rPr lang="ru-RU" sz="2884" dirty="0" smtClean="0">
                  <a:solidFill>
                    <a:srgbClr val="FFFFFF"/>
                  </a:solidFill>
                  <a:latin typeface="Clear Sans Regular Bold"/>
                  <a:sym typeface="Wingdings" panose="05000000000000000000" pitchFamily="2" charset="2"/>
                </a:rPr>
                <a:t>)</a:t>
              </a:r>
              <a:r>
                <a:rPr lang="en-US" sz="2884" dirty="0" smtClean="0">
                  <a:solidFill>
                    <a:srgbClr val="FFFFFF"/>
                  </a:solidFill>
                  <a:latin typeface="Clear Sans Regular Bold"/>
                </a:rPr>
                <a:t>. </a:t>
              </a:r>
              <a:r>
                <a:rPr lang="en-US" sz="2884" dirty="0">
                  <a:solidFill>
                    <a:srgbClr val="FFFFFF"/>
                  </a:solidFill>
                  <a:latin typeface="Clear Sans Regular Bold"/>
                </a:rPr>
                <a:t>И в </a:t>
              </a:r>
              <a:r>
                <a:rPr lang="en-US" sz="2884" dirty="0" smtClean="0">
                  <a:solidFill>
                    <a:srgbClr val="FFFFFF"/>
                  </a:solidFill>
                  <a:latin typeface="Clear Sans Regular Bold"/>
                </a:rPr>
                <a:t>конце</a:t>
              </a:r>
              <a:r>
                <a:rPr lang="ru-RU" sz="2884" dirty="0" smtClean="0">
                  <a:solidFill>
                    <a:srgbClr val="FFFFFF"/>
                  </a:solidFill>
                  <a:latin typeface="Clear Sans Regular Bold"/>
                </a:rPr>
                <a:t> </a:t>
              </a:r>
              <a:r>
                <a:rPr lang="en-US" sz="2884" dirty="0" smtClean="0">
                  <a:solidFill>
                    <a:srgbClr val="FFFFFF"/>
                  </a:solidFill>
                  <a:latin typeface="Clear Sans Regular Bold"/>
                </a:rPr>
                <a:t>видим </a:t>
              </a:r>
              <a:r>
                <a:rPr lang="en-US" sz="2884" dirty="0">
                  <a:solidFill>
                    <a:srgbClr val="FFFFFF"/>
                  </a:solidFill>
                  <a:latin typeface="Clear Sans Regular Bold"/>
                </a:rPr>
                <a:t>как будет выглядеть результат теста у каждого отвечающего на него. </a:t>
              </a:r>
              <a:endParaRPr lang="ru-RU" sz="2884" dirty="0" smtClean="0">
                <a:solidFill>
                  <a:srgbClr val="FFFFFF"/>
                </a:solidFill>
                <a:latin typeface="Clear Sans Regular Bold"/>
              </a:endParaRPr>
            </a:p>
            <a:p>
              <a:pPr algn="just">
                <a:lnSpc>
                  <a:spcPts val="4038"/>
                </a:lnSpc>
                <a:spcBef>
                  <a:spcPct val="0"/>
                </a:spcBef>
              </a:pPr>
              <a:endParaRPr lang="en-US" sz="2884" dirty="0">
                <a:solidFill>
                  <a:srgbClr val="FFFFFF"/>
                </a:solidFill>
                <a:latin typeface="Clear Sans Regular Bold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81651" y="4214436"/>
            <a:ext cx="5231124" cy="38841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27066" y="5374582"/>
            <a:ext cx="462250" cy="4759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87CD1"/>
          </a:solidFill>
        </p:spPr>
      </p:sp>
      <p:sp>
        <p:nvSpPr>
          <p:cNvPr id="3" name="AutoShape 3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F0F2F6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823916"/>
            <a:ext cx="3463084" cy="346308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9451155" y="489965"/>
            <a:ext cx="8454629" cy="4483560"/>
          </a:xfrm>
          <a:prstGeom prst="rect">
            <a:avLst/>
          </a:prstGeom>
          <a:solidFill>
            <a:srgbClr val="302B70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876932" y="1185519"/>
            <a:ext cx="8411068" cy="40057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97" r="497" b="2102"/>
          <a:stretch>
            <a:fillRect/>
          </a:stretch>
        </p:blipFill>
        <p:spPr>
          <a:xfrm>
            <a:off x="7055156" y="1185518"/>
            <a:ext cx="2848050" cy="40057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73938" y="2020054"/>
            <a:ext cx="462250" cy="4759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82936" y="1644500"/>
            <a:ext cx="462250" cy="4759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02473" y="4232981"/>
            <a:ext cx="4405857" cy="461565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06756" y="387032"/>
            <a:ext cx="5358535" cy="5215499"/>
            <a:chOff x="0" y="-613599"/>
            <a:chExt cx="7144713" cy="6953999"/>
          </a:xfrm>
        </p:grpSpPr>
        <p:sp>
          <p:nvSpPr>
            <p:cNvPr id="12" name="TextBox 12"/>
            <p:cNvSpPr txBox="1"/>
            <p:nvPr/>
          </p:nvSpPr>
          <p:spPr>
            <a:xfrm>
              <a:off x="12536" y="-613599"/>
              <a:ext cx="7132177" cy="1676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027"/>
                </a:lnSpc>
              </a:pPr>
              <a:r>
                <a:rPr lang="en-US" sz="8356" dirty="0">
                  <a:solidFill>
                    <a:srgbClr val="FFFFFF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110198"/>
              <a:ext cx="7132177" cy="4230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11"/>
                </a:lnSpc>
                <a:spcBef>
                  <a:spcPct val="0"/>
                </a:spcBef>
              </a:pPr>
              <a:r>
                <a:rPr lang="en-US" sz="3008" dirty="0">
                  <a:solidFill>
                    <a:srgbClr val="FFFFFF"/>
                  </a:solidFill>
                  <a:latin typeface="Clear Sans Regular"/>
                </a:rPr>
                <a:t>Возвращаемся на страницу, копируем ссылку и вставляем ее в поля для добавления своих записей и новостей в "ВКонтакте" и кликаем опубликовать.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266302"/>
            <a:ext cx="18288000" cy="2020698"/>
          </a:xfrm>
          <a:prstGeom prst="rect">
            <a:avLst/>
          </a:prstGeom>
          <a:solidFill>
            <a:srgbClr val="AFC5F1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8266302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4" name="TextBox 4"/>
          <p:cNvSpPr txBox="1"/>
          <p:nvPr/>
        </p:nvSpPr>
        <p:spPr>
          <a:xfrm>
            <a:off x="6628493" y="1996178"/>
            <a:ext cx="9977814" cy="4026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91"/>
              </a:lnSpc>
              <a:spcBef>
                <a:spcPct val="0"/>
              </a:spcBef>
            </a:pPr>
            <a:r>
              <a:rPr lang="en-US" sz="3779" dirty="0">
                <a:solidFill>
                  <a:srgbClr val="F0F2F6"/>
                </a:solidFill>
                <a:latin typeface="Clear Sans Regular"/>
              </a:rPr>
              <a:t>   Данный методический курс нацелен на помощь специалистам библиотек в создании </a:t>
            </a:r>
            <a:r>
              <a:rPr lang="en-US" sz="3779" dirty="0" smtClean="0">
                <a:solidFill>
                  <a:srgbClr val="F0F2F6"/>
                </a:solidFill>
                <a:latin typeface="Clear Sans Regular"/>
              </a:rPr>
              <a:t>online-</a:t>
            </a:r>
            <a:r>
              <a:rPr lang="en-US" sz="3779" dirty="0" err="1" smtClean="0">
                <a:solidFill>
                  <a:srgbClr val="F0F2F6"/>
                </a:solidFill>
                <a:latin typeface="Clear Sans Regular"/>
              </a:rPr>
              <a:t>тестов</a:t>
            </a:r>
            <a:r>
              <a:rPr lang="en-US" sz="3779" dirty="0" smtClean="0">
                <a:solidFill>
                  <a:srgbClr val="F0F2F6"/>
                </a:solidFill>
                <a:latin typeface="Clear Sans Regular"/>
              </a:rPr>
              <a:t> </a:t>
            </a:r>
            <a:r>
              <a:rPr lang="en-US" sz="3779" dirty="0">
                <a:solidFill>
                  <a:srgbClr val="F0F2F6"/>
                </a:solidFill>
                <a:latin typeface="Clear Sans Regular"/>
              </a:rPr>
              <a:t>(викторин) и продвижении их на страницах своих рабочих пабликов, сообществах в "ВКонтакте", Одноклассники.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88847" y="2619221"/>
            <a:ext cx="4188780" cy="41887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76250" y="86932"/>
            <a:ext cx="6321167" cy="63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2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302B7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1152256" cy="11522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9011" y="5738178"/>
            <a:ext cx="2262433" cy="303682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450064" y="2493457"/>
            <a:ext cx="8115300" cy="3924664"/>
            <a:chOff x="0" y="-9525"/>
            <a:chExt cx="10820400" cy="523288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0820400" cy="5232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24"/>
                </a:lnSpc>
              </a:pPr>
              <a:r>
                <a:rPr lang="en-US" sz="8520" dirty="0">
                  <a:solidFill>
                    <a:srgbClr val="302B70"/>
                  </a:solidFill>
                  <a:latin typeface="HK Grotesk Bold"/>
                </a:rPr>
                <a:t>Творческих успехов </a:t>
              </a:r>
              <a:r>
                <a:rPr lang="en-US" sz="8520" dirty="0" smtClean="0">
                  <a:solidFill>
                    <a:srgbClr val="302B70"/>
                  </a:solidFill>
                  <a:latin typeface="HK Grotesk Bold"/>
                </a:rPr>
                <a:t>Вам</a:t>
              </a:r>
              <a:r>
                <a:rPr lang="ru-RU" sz="8520" dirty="0" smtClean="0">
                  <a:solidFill>
                    <a:srgbClr val="302B70"/>
                  </a:solidFill>
                  <a:latin typeface="HK Grotesk Bold"/>
                </a:rPr>
                <a:t> коллеги! </a:t>
              </a:r>
              <a:r>
                <a:rPr lang="ru-RU" sz="8520" dirty="0" smtClean="0">
                  <a:solidFill>
                    <a:srgbClr val="302B70"/>
                  </a:solidFill>
                  <a:latin typeface="HK Grotesk Bold"/>
                  <a:sym typeface="Wingdings" panose="05000000000000000000" pitchFamily="2" charset="2"/>
                </a:rPr>
                <a:t></a:t>
              </a:r>
              <a:endParaRPr lang="en-US" sz="8520" dirty="0">
                <a:solidFill>
                  <a:srgbClr val="302B70"/>
                </a:solidFill>
                <a:latin typeface="HK Grotesk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19833"/>
              <a:ext cx="10820400" cy="564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73542" y="1604828"/>
            <a:ext cx="7293451" cy="9258300"/>
            <a:chOff x="0" y="0"/>
            <a:chExt cx="9724601" cy="12344400"/>
          </a:xfrm>
        </p:grpSpPr>
        <p:grpSp>
          <p:nvGrpSpPr>
            <p:cNvPr id="9" name="Group 9"/>
            <p:cNvGrpSpPr/>
            <p:nvPr/>
          </p:nvGrpSpPr>
          <p:grpSpPr>
            <a:xfrm>
              <a:off x="6787577" y="505807"/>
              <a:ext cx="2937024" cy="2638890"/>
              <a:chOff x="0" y="0"/>
              <a:chExt cx="1931796" cy="173570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31796" cy="1735702"/>
              </a:xfrm>
              <a:custGeom>
                <a:avLst/>
                <a:gdLst/>
                <a:ahLst/>
                <a:cxnLst/>
                <a:rect l="l" t="t" r="r" b="b"/>
                <a:pathLst>
                  <a:path w="1931796" h="1735702">
                    <a:moveTo>
                      <a:pt x="1807336" y="1735701"/>
                    </a:moveTo>
                    <a:lnTo>
                      <a:pt x="124460" y="1735701"/>
                    </a:lnTo>
                    <a:cubicBezTo>
                      <a:pt x="55880" y="1735701"/>
                      <a:pt x="0" y="1679821"/>
                      <a:pt x="0" y="161124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807336" y="0"/>
                    </a:lnTo>
                    <a:cubicBezTo>
                      <a:pt x="1875916" y="0"/>
                      <a:pt x="1931796" y="55880"/>
                      <a:pt x="1931796" y="124460"/>
                    </a:cubicBezTo>
                    <a:lnTo>
                      <a:pt x="1931796" y="1611242"/>
                    </a:lnTo>
                    <a:cubicBezTo>
                      <a:pt x="1931796" y="1679821"/>
                      <a:pt x="1875916" y="1735702"/>
                      <a:pt x="1807336" y="1735702"/>
                    </a:cubicBezTo>
                    <a:close/>
                  </a:path>
                </a:pathLst>
              </a:custGeom>
              <a:solidFill>
                <a:srgbClr val="787C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098992" y="841719"/>
              <a:ext cx="2314194" cy="19670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8764524" cy="12344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293783"/>
            <a:ext cx="10129802" cy="3496983"/>
          </a:xfrm>
          <a:prstGeom prst="rect">
            <a:avLst/>
          </a:prstGeom>
          <a:solidFill>
            <a:srgbClr val="CEDBF4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0129802" cy="3293783"/>
          </a:xfrm>
          <a:prstGeom prst="rect">
            <a:avLst/>
          </a:prstGeom>
          <a:solidFill>
            <a:srgbClr val="AFC5F1"/>
          </a:solidFill>
        </p:spPr>
      </p:sp>
      <p:sp>
        <p:nvSpPr>
          <p:cNvPr id="4" name="TextBox 4"/>
          <p:cNvSpPr txBox="1"/>
          <p:nvPr/>
        </p:nvSpPr>
        <p:spPr>
          <a:xfrm>
            <a:off x="10533577" y="995733"/>
            <a:ext cx="7017823" cy="36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dirty="0">
                <a:solidFill>
                  <a:srgbClr val="F0F2F6"/>
                </a:solidFill>
                <a:latin typeface="HK Grotesk Bold"/>
              </a:rPr>
              <a:t>Для начала работы необходимо...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6790766"/>
            <a:ext cx="10129802" cy="3496234"/>
          </a:xfrm>
          <a:prstGeom prst="rect">
            <a:avLst/>
          </a:prstGeom>
          <a:solidFill>
            <a:srgbClr val="E4E8EF">
              <a:alpha val="94901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592955" y="919533"/>
            <a:ext cx="8672543" cy="178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76"/>
              </a:lnSpc>
              <a:spcBef>
                <a:spcPct val="0"/>
              </a:spcBef>
            </a:pPr>
            <a:r>
              <a:rPr lang="en-US" sz="3983" dirty="0">
                <a:solidFill>
                  <a:srgbClr val="302B70"/>
                </a:solidFill>
                <a:latin typeface="Clear Sans Regular Bold"/>
              </a:rPr>
              <a:t>1 Подготовить вопросы и ответы теста в формате </a:t>
            </a:r>
            <a:r>
              <a:rPr lang="en-US" sz="3983" u="sng" dirty="0">
                <a:solidFill>
                  <a:srgbClr val="302B70"/>
                </a:solidFill>
                <a:latin typeface="Clear Sans Regular Bold"/>
              </a:rPr>
              <a:t>Word</a:t>
            </a:r>
          </a:p>
          <a:p>
            <a:pPr>
              <a:lnSpc>
                <a:spcPts val="3097"/>
              </a:lnSpc>
              <a:spcBef>
                <a:spcPct val="0"/>
              </a:spcBef>
            </a:pPr>
            <a:endParaRPr lang="en-US" sz="3983" u="sng" dirty="0">
              <a:solidFill>
                <a:srgbClr val="302B70"/>
              </a:solidFill>
              <a:latin typeface="Clear Sans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2955" y="3895044"/>
            <a:ext cx="9051997" cy="199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45"/>
              </a:lnSpc>
              <a:spcBef>
                <a:spcPct val="0"/>
              </a:spcBef>
            </a:pPr>
            <a:r>
              <a:rPr lang="en-US" sz="3818" dirty="0">
                <a:solidFill>
                  <a:srgbClr val="302B70"/>
                </a:solidFill>
                <a:latin typeface="Clear Sans Regular Bold"/>
              </a:rPr>
              <a:t>2 Подготовить картинки или фотографии по теме вашего теста, (для визуальной привлекательности)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54573" y="6653573"/>
            <a:ext cx="3633427" cy="36334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33454" y="7849821"/>
            <a:ext cx="8970998" cy="1311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7"/>
              </a:lnSpc>
              <a:spcBef>
                <a:spcPct val="0"/>
              </a:spcBef>
            </a:pPr>
            <a:r>
              <a:rPr lang="en-US" sz="3784" dirty="0">
                <a:solidFill>
                  <a:srgbClr val="302B70"/>
                </a:solidFill>
                <a:latin typeface="Clear Sans Regular Bold"/>
              </a:rPr>
              <a:t>3 Пройти регистрацию на сайте </a:t>
            </a:r>
            <a:r>
              <a:rPr lang="en-US" sz="3784" u="sng" dirty="0">
                <a:solidFill>
                  <a:srgbClr val="302B70"/>
                </a:solidFill>
                <a:latin typeface="Clear Sans Regular Bold"/>
              </a:rPr>
              <a:t>Online Test Pad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302B70"/>
          </a:solidFill>
        </p:spPr>
      </p:sp>
      <p:sp>
        <p:nvSpPr>
          <p:cNvPr id="3" name="AutoShape 3"/>
          <p:cNvSpPr/>
          <p:nvPr/>
        </p:nvSpPr>
        <p:spPr>
          <a:xfrm>
            <a:off x="8512854" y="2694745"/>
            <a:ext cx="9466198" cy="3980285"/>
          </a:xfrm>
          <a:prstGeom prst="rect">
            <a:avLst/>
          </a:prstGeom>
          <a:solidFill>
            <a:srgbClr val="F0F2F6">
              <a:alpha val="95686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455401" y="1522905"/>
            <a:ext cx="7835900" cy="574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76"/>
              </a:lnSpc>
            </a:pPr>
            <a:r>
              <a:rPr lang="en-US" sz="3769" dirty="0">
                <a:solidFill>
                  <a:srgbClr val="F0F2F6"/>
                </a:solidFill>
                <a:latin typeface="Clear Sans Regular"/>
              </a:rPr>
              <a:t>   </a:t>
            </a:r>
            <a:r>
              <a:rPr lang="en-US" sz="3769" dirty="0">
                <a:solidFill>
                  <a:srgbClr val="302B70"/>
                </a:solidFill>
                <a:latin typeface="Clear Sans Regular"/>
              </a:rPr>
              <a:t>После того, как мы подготовили необходимый материал для теста, заходим в личный кабинет программы Online Test Pad.</a:t>
            </a:r>
          </a:p>
          <a:p>
            <a:pPr algn="just">
              <a:lnSpc>
                <a:spcPts val="4104"/>
              </a:lnSpc>
              <a:spcBef>
                <a:spcPct val="0"/>
              </a:spcBef>
            </a:pPr>
            <a:r>
              <a:rPr lang="en-US" sz="2931" dirty="0">
                <a:solidFill>
                  <a:srgbClr val="302B70"/>
                </a:solidFill>
                <a:latin typeface="Clear Sans Regular"/>
              </a:rPr>
              <a:t>(Напоминаю, что перед началом работы нужно пройти регистрацию. После того как регистрация будет пройдена, справа кликнув на метку с вашими ФИО, кликаем </a:t>
            </a:r>
            <a:r>
              <a:rPr lang="en-US" sz="2931" u="sng" dirty="0">
                <a:solidFill>
                  <a:srgbClr val="302B70"/>
                </a:solidFill>
                <a:latin typeface="Clear Sans Regular"/>
              </a:rPr>
              <a:t>профиль</a:t>
            </a:r>
            <a:r>
              <a:rPr lang="en-US" sz="2931" dirty="0">
                <a:solidFill>
                  <a:srgbClr val="302B70"/>
                </a:solidFill>
                <a:latin typeface="Clear Sans Regular"/>
              </a:rPr>
              <a:t> и теперь вам будут доступны опции для создания теста ).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48879" y="2492612"/>
            <a:ext cx="9394146" cy="3716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510860" y="2047610"/>
            <a:ext cx="864331" cy="89000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-271674" y="366234"/>
            <a:ext cx="9290050" cy="1227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dirty="0">
                <a:solidFill>
                  <a:srgbClr val="302B70"/>
                </a:solidFill>
                <a:latin typeface="HK Grotesk Bold"/>
              </a:rPr>
              <a:t>Итак, начнем...;)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263014"/>
            <a:ext cx="3023974" cy="302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9525"/>
          </a:xfrm>
          <a:prstGeom prst="rect">
            <a:avLst/>
          </a:prstGeom>
          <a:solidFill>
            <a:srgbClr val="F0F2F6"/>
          </a:solidFill>
        </p:spPr>
      </p:sp>
      <p:sp>
        <p:nvSpPr>
          <p:cNvPr id="3" name="AutoShape 3"/>
          <p:cNvSpPr/>
          <p:nvPr/>
        </p:nvSpPr>
        <p:spPr>
          <a:xfrm>
            <a:off x="279108" y="1231543"/>
            <a:ext cx="9171310" cy="4700587"/>
          </a:xfrm>
          <a:prstGeom prst="rect">
            <a:avLst/>
          </a:prstGeom>
          <a:solidFill>
            <a:srgbClr val="AFC5F1">
              <a:alpha val="95686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0001388" y="209944"/>
            <a:ext cx="7938422" cy="7297647"/>
            <a:chOff x="0" y="-9525"/>
            <a:chExt cx="10584563" cy="9730196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0584563" cy="2036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948"/>
                </a:lnSpc>
              </a:pPr>
              <a:r>
                <a:rPr lang="ru-RU" sz="9956" dirty="0" smtClean="0">
                  <a:solidFill>
                    <a:srgbClr val="F0F2F6"/>
                  </a:solidFill>
                  <a:latin typeface="HK Grotesk Bold"/>
                </a:rPr>
                <a:t>д</a:t>
              </a:r>
              <a:r>
                <a:rPr lang="en-US" sz="9956" dirty="0" smtClean="0">
                  <a:solidFill>
                    <a:srgbClr val="F0F2F6"/>
                  </a:solidFill>
                  <a:latin typeface="HK Grotesk Bold"/>
                </a:rPr>
                <a:t>алее</a:t>
              </a:r>
              <a:r>
                <a:rPr lang="en-US" sz="9956" dirty="0">
                  <a:solidFill>
                    <a:srgbClr val="F0F2F6"/>
                  </a:solidFill>
                  <a:latin typeface="HK Grotesk Bold"/>
                </a:rPr>
                <a:t>...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83623"/>
              <a:ext cx="10584563" cy="7637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30"/>
                </a:lnSpc>
              </a:pPr>
              <a:r>
                <a:rPr lang="en-US" sz="3235" dirty="0">
                  <a:solidFill>
                    <a:srgbClr val="F0F2F6"/>
                  </a:solidFill>
                  <a:latin typeface="Clear Sans Regular"/>
                </a:rPr>
                <a:t>   </a:t>
              </a:r>
              <a:r>
                <a:rPr lang="en-US" sz="3235" dirty="0">
                  <a:solidFill>
                    <a:srgbClr val="F0F2F6"/>
                  </a:solidFill>
                  <a:latin typeface="Clear Sans Regular Bold"/>
                </a:rPr>
                <a:t>Зайдя в свой профиль, вы увидите слева панель на черном фоне и здесь, </a:t>
              </a:r>
              <a:r>
                <a:rPr lang="en-US" sz="3235" dirty="0" smtClean="0">
                  <a:solidFill>
                    <a:srgbClr val="F0F2F6"/>
                  </a:solidFill>
                  <a:latin typeface="Clear Sans Regular Bold"/>
                </a:rPr>
                <a:t>мы </a:t>
              </a:r>
              <a:r>
                <a:rPr lang="en-US" sz="3235" dirty="0">
                  <a:solidFill>
                    <a:srgbClr val="F0F2F6"/>
                  </a:solidFill>
                  <a:latin typeface="Clear Sans Regular Bold"/>
                </a:rPr>
                <a:t>будем рассматривать </a:t>
              </a:r>
              <a:r>
                <a:rPr lang="en-US" sz="3235" u="sng" dirty="0">
                  <a:solidFill>
                    <a:srgbClr val="F0F2F6"/>
                  </a:solidFill>
                  <a:latin typeface="Clear Sans Regular Bold"/>
                </a:rPr>
                <a:t>Тесты.</a:t>
              </a:r>
              <a:r>
                <a:rPr lang="en-US" sz="3235" dirty="0">
                  <a:solidFill>
                    <a:srgbClr val="F0F2F6"/>
                  </a:solidFill>
                  <a:latin typeface="Clear Sans Regular Bold"/>
                </a:rPr>
                <a:t>  </a:t>
              </a:r>
            </a:p>
            <a:p>
              <a:pPr algn="just">
                <a:lnSpc>
                  <a:spcPts val="4530"/>
                </a:lnSpc>
                <a:spcBef>
                  <a:spcPct val="0"/>
                </a:spcBef>
              </a:pPr>
              <a:r>
                <a:rPr lang="en-US" sz="3235" dirty="0">
                  <a:solidFill>
                    <a:srgbClr val="F0F2F6"/>
                  </a:solidFill>
                  <a:latin typeface="Clear Sans Regular Bold"/>
                </a:rPr>
                <a:t>   В центре вы види</a:t>
              </a:r>
              <a:r>
                <a:rPr lang="en-US" sz="3235" dirty="0">
                  <a:solidFill>
                    <a:srgbClr val="F0F2F6"/>
                  </a:solidFill>
                  <a:latin typeface="Clear Sans Regular"/>
                </a:rPr>
                <a:t>те ваши личные данные, которые вы можете уточнить, </a:t>
              </a:r>
              <a:r>
                <a:rPr lang="en-US" sz="3235" dirty="0" smtClean="0">
                  <a:solidFill>
                    <a:srgbClr val="F0F2F6"/>
                  </a:solidFill>
                  <a:latin typeface="Clear Sans Regular"/>
                </a:rPr>
                <a:t>что-</a:t>
              </a:r>
              <a:r>
                <a:rPr lang="en-US" sz="3235" dirty="0" err="1" smtClean="0">
                  <a:solidFill>
                    <a:srgbClr val="F0F2F6"/>
                  </a:solidFill>
                  <a:latin typeface="Clear Sans Regular"/>
                </a:rPr>
                <a:t>либо</a:t>
              </a:r>
              <a:r>
                <a:rPr lang="en-US" sz="3235" dirty="0" smtClean="0">
                  <a:solidFill>
                    <a:srgbClr val="F0F2F6"/>
                  </a:solidFill>
                  <a:latin typeface="Clear Sans Regular"/>
                </a:rPr>
                <a:t> </a:t>
              </a:r>
              <a:r>
                <a:rPr lang="en-US" sz="3235" dirty="0">
                  <a:solidFill>
                    <a:srgbClr val="F0F2F6"/>
                  </a:solidFill>
                  <a:latin typeface="Clear Sans Regular"/>
                </a:rPr>
                <a:t>добавить, например, свою фотографию, дату и год рождения и так далее. </a:t>
              </a:r>
              <a:endParaRPr lang="ru-RU" sz="3235" dirty="0" smtClean="0">
                <a:solidFill>
                  <a:srgbClr val="F0F2F6"/>
                </a:solidFill>
                <a:latin typeface="Clear Sans Regular"/>
              </a:endParaRPr>
            </a:p>
            <a:p>
              <a:pPr algn="just">
                <a:lnSpc>
                  <a:spcPts val="4530"/>
                </a:lnSpc>
                <a:spcBef>
                  <a:spcPct val="0"/>
                </a:spcBef>
              </a:pPr>
              <a:r>
                <a:rPr lang="en-US" sz="3235" dirty="0" smtClean="0">
                  <a:solidFill>
                    <a:srgbClr val="F0F2F6"/>
                  </a:solidFill>
                  <a:latin typeface="Clear Sans Regular"/>
                </a:rPr>
                <a:t>Итак</a:t>
              </a:r>
              <a:r>
                <a:rPr lang="en-US" sz="3235" dirty="0">
                  <a:solidFill>
                    <a:srgbClr val="F0F2F6"/>
                  </a:solidFill>
                  <a:latin typeface="Clear Sans Regular"/>
                </a:rPr>
                <a:t>, кликаем в черном поле слева </a:t>
              </a:r>
              <a:r>
                <a:rPr lang="en-US" sz="3235" u="sng" dirty="0">
                  <a:solidFill>
                    <a:srgbClr val="F0F2F6"/>
                  </a:solidFill>
                  <a:latin typeface="Clear Sans Regular"/>
                </a:rPr>
                <a:t>Тесты.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7705" b="1350"/>
          <a:stretch>
            <a:fillRect/>
          </a:stretch>
        </p:blipFill>
        <p:spPr>
          <a:xfrm>
            <a:off x="704496" y="1583133"/>
            <a:ext cx="8843457" cy="42626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7187" y="1989101"/>
            <a:ext cx="462250" cy="47598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AFC5F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12837" y="7185300"/>
            <a:ext cx="3559277" cy="355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075949" y="2329356"/>
            <a:ext cx="9212051" cy="4008377"/>
          </a:xfrm>
          <a:prstGeom prst="rect">
            <a:avLst/>
          </a:prstGeom>
          <a:solidFill>
            <a:srgbClr val="302B70">
              <a:alpha val="9882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0" y="9022408"/>
            <a:ext cx="18288000" cy="1264592"/>
          </a:xfrm>
          <a:prstGeom prst="rect">
            <a:avLst/>
          </a:prstGeom>
          <a:solidFill>
            <a:srgbClr val="787CD1">
              <a:alpha val="60000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77621" y="2146947"/>
            <a:ext cx="5542116" cy="372014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20052" y="935907"/>
            <a:ext cx="8300902" cy="5256774"/>
            <a:chOff x="0" y="-1277964"/>
            <a:chExt cx="11067870" cy="7009032"/>
          </a:xfrm>
        </p:grpSpPr>
        <p:sp>
          <p:nvSpPr>
            <p:cNvPr id="6" name="TextBox 6"/>
            <p:cNvSpPr txBox="1"/>
            <p:nvPr/>
          </p:nvSpPr>
          <p:spPr>
            <a:xfrm>
              <a:off x="182864" y="-1277964"/>
              <a:ext cx="10885006" cy="1614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657"/>
                </a:lnSpc>
              </a:pPr>
              <a:r>
                <a:rPr lang="en-US" sz="8047" dirty="0">
                  <a:solidFill>
                    <a:srgbClr val="302B70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20651"/>
              <a:ext cx="10885006" cy="3710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09"/>
                </a:lnSpc>
              </a:pPr>
              <a:r>
                <a:rPr lang="en-US" sz="3221" dirty="0">
                  <a:solidFill>
                    <a:srgbClr val="302B70"/>
                  </a:solidFill>
                  <a:latin typeface="Clear Sans Regular"/>
                </a:rPr>
                <a:t>   Перед вами открывается окно и именно в нем мы будем создавать </a:t>
              </a:r>
              <a:r>
                <a:rPr lang="ru-RU" sz="3221" dirty="0" smtClean="0">
                  <a:solidFill>
                    <a:srgbClr val="302B70"/>
                  </a:solidFill>
                  <a:latin typeface="Clear Sans Regular"/>
                </a:rPr>
                <a:t>«</a:t>
              </a:r>
              <a:r>
                <a:rPr lang="en-US" sz="3221" u="sng" dirty="0" smtClean="0">
                  <a:solidFill>
                    <a:srgbClr val="302B70"/>
                  </a:solidFill>
                  <a:latin typeface="Clear Sans Regular"/>
                </a:rPr>
                <a:t>Тест</a:t>
              </a:r>
              <a:r>
                <a:rPr lang="ru-RU" sz="3221" u="sng" dirty="0" smtClean="0">
                  <a:solidFill>
                    <a:srgbClr val="302B70"/>
                  </a:solidFill>
                  <a:latin typeface="Clear Sans Regular"/>
                </a:rPr>
                <a:t>»</a:t>
              </a:r>
              <a:r>
                <a:rPr lang="en-US" sz="3221" dirty="0" smtClean="0">
                  <a:solidFill>
                    <a:srgbClr val="302B70"/>
                  </a:solidFill>
                  <a:latin typeface="Clear Sans Regular"/>
                </a:rPr>
                <a:t>. </a:t>
              </a:r>
              <a:r>
                <a:rPr lang="en-US" sz="3221" dirty="0">
                  <a:solidFill>
                    <a:srgbClr val="302B70"/>
                  </a:solidFill>
                  <a:latin typeface="Clear Sans Regular"/>
                </a:rPr>
                <a:t>Теперь, кликаем в правом верхнем углу кнопку "</a:t>
              </a:r>
              <a:r>
                <a:rPr lang="en-US" sz="3221" u="sng" dirty="0">
                  <a:solidFill>
                    <a:srgbClr val="302B70"/>
                  </a:solidFill>
                  <a:latin typeface="Clear Sans Regular Bold"/>
                </a:rPr>
                <a:t>+Добавить</a:t>
              </a:r>
              <a:r>
                <a:rPr lang="en-US" sz="3221" u="sng" dirty="0">
                  <a:solidFill>
                    <a:srgbClr val="302B70"/>
                  </a:solidFill>
                  <a:latin typeface="Clear Sans Regular"/>
                </a:rPr>
                <a:t>"</a:t>
              </a:r>
              <a:r>
                <a:rPr lang="en-US" sz="3221" dirty="0">
                  <a:solidFill>
                    <a:srgbClr val="302B70"/>
                  </a:solidFill>
                  <a:latin typeface="Clear Sans Regular"/>
                </a:rPr>
                <a:t>. </a:t>
              </a:r>
            </a:p>
            <a:p>
              <a:pPr algn="r">
                <a:lnSpc>
                  <a:spcPts val="3661"/>
                </a:lnSpc>
                <a:spcBef>
                  <a:spcPct val="0"/>
                </a:spcBef>
              </a:pPr>
              <a:r>
                <a:rPr lang="en-US" sz="2615" dirty="0">
                  <a:solidFill>
                    <a:srgbClr val="302B70"/>
                  </a:solidFill>
                  <a:latin typeface="Clear Sans Regular"/>
                </a:rPr>
                <a:t>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2662" b="19037"/>
          <a:stretch>
            <a:fillRect/>
          </a:stretch>
        </p:blipFill>
        <p:spPr>
          <a:xfrm>
            <a:off x="14819737" y="2146947"/>
            <a:ext cx="3468263" cy="37201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2329356"/>
            <a:ext cx="462250" cy="4759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00584" y="7063650"/>
            <a:ext cx="3652851" cy="365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022408"/>
            <a:ext cx="18288000" cy="1264592"/>
          </a:xfrm>
          <a:prstGeom prst="rect">
            <a:avLst/>
          </a:prstGeom>
          <a:solidFill>
            <a:srgbClr val="787CD1">
              <a:alpha val="60000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47460" y="6334393"/>
            <a:ext cx="4549126" cy="454912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903940" y="2483715"/>
            <a:ext cx="6904205" cy="4606234"/>
          </a:xfrm>
          <a:prstGeom prst="rect">
            <a:avLst/>
          </a:prstGeom>
          <a:solidFill>
            <a:srgbClr val="787CD1">
              <a:alpha val="60000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2830" b="2830"/>
          <a:stretch>
            <a:fillRect/>
          </a:stretch>
        </p:blipFill>
        <p:spPr>
          <a:xfrm>
            <a:off x="1600864" y="2764208"/>
            <a:ext cx="6411433" cy="45317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268200" y="1080176"/>
            <a:ext cx="6409836" cy="174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1"/>
              </a:lnSpc>
            </a:pPr>
            <a:r>
              <a:rPr lang="en-US" sz="7984" dirty="0">
                <a:solidFill>
                  <a:srgbClr val="F0F2F6"/>
                </a:solidFill>
                <a:latin typeface="HK Grotesk Bold"/>
              </a:rPr>
              <a:t>далее...</a:t>
            </a:r>
          </a:p>
          <a:p>
            <a:pPr algn="ctr">
              <a:lnSpc>
                <a:spcPts val="4288"/>
              </a:lnSpc>
            </a:pPr>
            <a:endParaRPr lang="en-US" sz="7984" dirty="0">
              <a:solidFill>
                <a:srgbClr val="F0F2F6"/>
              </a:solidFill>
              <a:latin typeface="HK Grotesk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09221" y="3282967"/>
            <a:ext cx="8661552" cy="357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85"/>
              </a:lnSpc>
            </a:pPr>
            <a:r>
              <a:rPr lang="en-US" sz="3417" dirty="0">
                <a:solidFill>
                  <a:srgbClr val="F0F2F6"/>
                </a:solidFill>
                <a:latin typeface="Clear Sans Regular"/>
              </a:rPr>
              <a:t>    В новом открывшимся окне, </a:t>
            </a:r>
            <a:r>
              <a:rPr lang="en-US" sz="3417" dirty="0" smtClean="0">
                <a:solidFill>
                  <a:srgbClr val="F0F2F6"/>
                </a:solidFill>
                <a:latin typeface="Clear Sans Regular"/>
              </a:rPr>
              <a:t>сначала </a:t>
            </a:r>
            <a:r>
              <a:rPr lang="en-US" sz="3417" dirty="0">
                <a:solidFill>
                  <a:srgbClr val="F0F2F6"/>
                </a:solidFill>
                <a:latin typeface="Clear Sans Regular"/>
              </a:rPr>
              <a:t>вписываем название нашего теста, затем отмечаем, что мы создаем </a:t>
            </a:r>
            <a:r>
              <a:rPr lang="ru-RU" sz="3417" dirty="0" smtClean="0">
                <a:solidFill>
                  <a:srgbClr val="F0F2F6"/>
                </a:solidFill>
                <a:latin typeface="Clear Sans Regular"/>
              </a:rPr>
              <a:t>«</a:t>
            </a:r>
            <a:r>
              <a:rPr lang="ru-RU" sz="3417" u="sng" dirty="0" smtClean="0">
                <a:solidFill>
                  <a:srgbClr val="F0F2F6"/>
                </a:solidFill>
                <a:latin typeface="Clear Sans Regular"/>
              </a:rPr>
              <a:t>О</a:t>
            </a:r>
            <a:r>
              <a:rPr lang="en-US" sz="3417" u="sng" dirty="0" smtClean="0">
                <a:solidFill>
                  <a:srgbClr val="F0F2F6"/>
                </a:solidFill>
                <a:latin typeface="Clear Sans Regular"/>
              </a:rPr>
              <a:t>бразовательный тест</a:t>
            </a:r>
            <a:r>
              <a:rPr lang="ru-RU" sz="3417" u="sng" dirty="0" smtClean="0">
                <a:solidFill>
                  <a:srgbClr val="F0F2F6"/>
                </a:solidFill>
                <a:latin typeface="Clear Sans Regular"/>
              </a:rPr>
              <a:t>»</a:t>
            </a:r>
            <a:r>
              <a:rPr lang="en-US" sz="3417" dirty="0" smtClean="0">
                <a:solidFill>
                  <a:srgbClr val="F0F2F6"/>
                </a:solidFill>
                <a:latin typeface="Clear Sans Regular"/>
              </a:rPr>
              <a:t> </a:t>
            </a:r>
            <a:r>
              <a:rPr lang="en-US" sz="3417" dirty="0">
                <a:solidFill>
                  <a:srgbClr val="F0F2F6"/>
                </a:solidFill>
                <a:latin typeface="Clear Sans Regular"/>
              </a:rPr>
              <a:t>и кликаем </a:t>
            </a:r>
            <a:r>
              <a:rPr lang="ru-RU" sz="3417" dirty="0" smtClean="0">
                <a:solidFill>
                  <a:srgbClr val="F0F2F6"/>
                </a:solidFill>
                <a:latin typeface="Clear Sans Regular"/>
              </a:rPr>
              <a:t>«</a:t>
            </a:r>
            <a:r>
              <a:rPr lang="ru-RU" sz="3417" u="sng" dirty="0" smtClean="0">
                <a:solidFill>
                  <a:srgbClr val="F0F2F6"/>
                </a:solidFill>
                <a:latin typeface="Clear Sans Regular"/>
              </a:rPr>
              <a:t>Д</a:t>
            </a:r>
            <a:r>
              <a:rPr lang="en-US" sz="3417" u="sng" dirty="0" smtClean="0">
                <a:solidFill>
                  <a:srgbClr val="F0F2F6"/>
                </a:solidFill>
                <a:latin typeface="Clear Sans Regular"/>
              </a:rPr>
              <a:t>обавить</a:t>
            </a:r>
            <a:r>
              <a:rPr lang="ru-RU" sz="3417" u="sng" dirty="0" smtClean="0">
                <a:solidFill>
                  <a:srgbClr val="F0F2F6"/>
                </a:solidFill>
                <a:latin typeface="Clear Sans Regular"/>
              </a:rPr>
              <a:t>»</a:t>
            </a:r>
            <a:r>
              <a:rPr lang="en-US" sz="3417" dirty="0" smtClean="0">
                <a:solidFill>
                  <a:srgbClr val="F0F2F6"/>
                </a:solidFill>
                <a:latin typeface="Clear Sans Regular"/>
              </a:rPr>
              <a:t>.</a:t>
            </a:r>
            <a:endParaRPr lang="en-US" sz="3417" dirty="0">
              <a:solidFill>
                <a:srgbClr val="F0F2F6"/>
              </a:solidFill>
              <a:latin typeface="Clear Sans Regular"/>
            </a:endParaRPr>
          </a:p>
          <a:p>
            <a:pPr algn="r">
              <a:lnSpc>
                <a:spcPts val="3885"/>
              </a:lnSpc>
              <a:spcBef>
                <a:spcPct val="0"/>
              </a:spcBef>
            </a:pPr>
            <a:r>
              <a:rPr lang="en-US" sz="2775" dirty="0">
                <a:solidFill>
                  <a:srgbClr val="F0F2F6"/>
                </a:solidFill>
                <a:latin typeface="Clear Sans Regular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21776" y="3656351"/>
            <a:ext cx="462250" cy="4759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51741" y="5672886"/>
            <a:ext cx="462250" cy="4759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74899" y="6613969"/>
            <a:ext cx="462250" cy="47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302B70"/>
          </a:solidFill>
        </p:spPr>
      </p:sp>
      <p:grpSp>
        <p:nvGrpSpPr>
          <p:cNvPr id="3" name="Group 3"/>
          <p:cNvGrpSpPr/>
          <p:nvPr/>
        </p:nvGrpSpPr>
        <p:grpSpPr>
          <a:xfrm>
            <a:off x="460045" y="600345"/>
            <a:ext cx="8268740" cy="4607572"/>
            <a:chOff x="0" y="-1137291"/>
            <a:chExt cx="11024987" cy="614343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37291"/>
              <a:ext cx="11024987" cy="189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71"/>
                </a:lnSpc>
              </a:pPr>
              <a:r>
                <a:rPr lang="en-US" sz="9309" dirty="0">
                  <a:solidFill>
                    <a:srgbClr val="302B70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90215"/>
              <a:ext cx="11024987" cy="2815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35"/>
                </a:lnSpc>
                <a:spcBef>
                  <a:spcPct val="0"/>
                </a:spcBef>
              </a:pPr>
              <a:r>
                <a:rPr lang="en-US" sz="3025" dirty="0">
                  <a:solidFill>
                    <a:srgbClr val="302B70"/>
                  </a:solidFill>
                  <a:latin typeface="Clear Sans Regular Bold"/>
                </a:rPr>
                <a:t>   Перед нами вновь, слева появилось черное поле и здесь мы выбираем кнопку "</a:t>
              </a:r>
              <a:r>
                <a:rPr lang="en-US" sz="3025" u="sng" dirty="0">
                  <a:solidFill>
                    <a:srgbClr val="302B70"/>
                  </a:solidFill>
                  <a:latin typeface="Clear Sans Regular Bold"/>
                </a:rPr>
                <a:t>Вопросы</a:t>
              </a:r>
              <a:r>
                <a:rPr lang="en-US" sz="3025" dirty="0">
                  <a:solidFill>
                    <a:srgbClr val="302B70"/>
                  </a:solidFill>
                  <a:latin typeface="Clear Sans Regular Bold"/>
                </a:rPr>
                <a:t>", а затем кликаем на знак "+" в нижнем правом углу.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6485" y="6945317"/>
            <a:ext cx="3659368" cy="3659368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9703157" y="1453313"/>
            <a:ext cx="9835852" cy="4394939"/>
          </a:xfrm>
          <a:prstGeom prst="rect">
            <a:avLst/>
          </a:prstGeom>
          <a:solidFill>
            <a:srgbClr val="302B70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0102" y="2061350"/>
            <a:ext cx="8587681" cy="40415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03157" y="2780429"/>
            <a:ext cx="462250" cy="4759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259300" y="5372272"/>
            <a:ext cx="462250" cy="47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7C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775001"/>
            <a:ext cx="18288000" cy="1511999"/>
          </a:xfrm>
          <a:prstGeom prst="rect">
            <a:avLst/>
          </a:prstGeom>
          <a:solidFill>
            <a:srgbClr val="C6CAD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44600" y="5998671"/>
            <a:ext cx="4343400" cy="43434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1814694"/>
            <a:ext cx="8350072" cy="4394939"/>
          </a:xfrm>
          <a:prstGeom prst="rect">
            <a:avLst/>
          </a:prstGeom>
          <a:solidFill>
            <a:srgbClr val="302B7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029" y="1427015"/>
            <a:ext cx="5201680" cy="401152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107557" y="330292"/>
            <a:ext cx="12267584" cy="5160402"/>
            <a:chOff x="-398233" y="305292"/>
            <a:chExt cx="16356778" cy="6880536"/>
          </a:xfrm>
        </p:grpSpPr>
        <p:sp>
          <p:nvSpPr>
            <p:cNvPr id="7" name="TextBox 7"/>
            <p:cNvSpPr txBox="1"/>
            <p:nvPr/>
          </p:nvSpPr>
          <p:spPr>
            <a:xfrm>
              <a:off x="4933558" y="305292"/>
              <a:ext cx="11024987" cy="189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71"/>
                </a:lnSpc>
              </a:pPr>
              <a:r>
                <a:rPr lang="en-US" sz="9309" dirty="0">
                  <a:solidFill>
                    <a:srgbClr val="F0F2F6"/>
                  </a:solidFill>
                  <a:latin typeface="HK Grotesk Bold"/>
                </a:rPr>
                <a:t>далее...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98233" y="2876956"/>
              <a:ext cx="11024987" cy="4308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235"/>
                </a:lnSpc>
              </a:pPr>
              <a:r>
                <a:rPr lang="en-US" sz="3025" dirty="0">
                  <a:solidFill>
                    <a:srgbClr val="FFFFFF"/>
                  </a:solidFill>
                  <a:latin typeface="Clear Sans Regular Bold"/>
                </a:rPr>
                <a:t>   Перед </a:t>
              </a:r>
              <a:r>
                <a:rPr lang="en-US" sz="3025" dirty="0" smtClean="0">
                  <a:solidFill>
                    <a:srgbClr val="FFFFFF"/>
                  </a:solidFill>
                  <a:latin typeface="Clear Sans Regular Bold"/>
                </a:rPr>
                <a:t>нами</a:t>
              </a:r>
              <a:r>
                <a:rPr lang="ru-RU" sz="3025" dirty="0" smtClean="0">
                  <a:solidFill>
                    <a:srgbClr val="FFFFFF"/>
                  </a:solidFill>
                  <a:latin typeface="Clear Sans Regular Bold"/>
                </a:rPr>
                <a:t> </a:t>
              </a:r>
              <a:r>
                <a:rPr lang="en-US" sz="3025" dirty="0" smtClean="0">
                  <a:solidFill>
                    <a:srgbClr val="FFFFFF"/>
                  </a:solidFill>
                  <a:latin typeface="Clear Sans Regular Bold"/>
                </a:rPr>
                <a:t>слева </a:t>
              </a:r>
              <a:r>
                <a:rPr lang="en-US" sz="3025" dirty="0">
                  <a:solidFill>
                    <a:srgbClr val="FFFFFF"/>
                  </a:solidFill>
                  <a:latin typeface="Clear Sans Regular Bold"/>
                </a:rPr>
                <a:t>вновь появилось черное </a:t>
              </a:r>
              <a:r>
                <a:rPr lang="en-US" sz="3025" dirty="0" smtClean="0">
                  <a:solidFill>
                    <a:srgbClr val="FFFFFF"/>
                  </a:solidFill>
                  <a:latin typeface="Clear Sans Regular Bold"/>
                </a:rPr>
                <a:t>поле</a:t>
              </a:r>
              <a:r>
                <a:rPr lang="ru-RU" sz="3025" dirty="0" smtClean="0">
                  <a:solidFill>
                    <a:srgbClr val="FFFFFF"/>
                  </a:solidFill>
                  <a:latin typeface="Clear Sans Regular Bold"/>
                </a:rPr>
                <a:t> </a:t>
              </a:r>
              <a:r>
                <a:rPr lang="en-US" sz="3025" dirty="0" smtClean="0">
                  <a:solidFill>
                    <a:srgbClr val="FFFFFF"/>
                  </a:solidFill>
                  <a:latin typeface="Clear Sans Regular Bold"/>
                </a:rPr>
                <a:t>и здесь</a:t>
              </a:r>
              <a:r>
                <a:rPr lang="ru-RU" sz="3025" dirty="0" smtClean="0">
                  <a:solidFill>
                    <a:srgbClr val="FFFFFF"/>
                  </a:solidFill>
                  <a:latin typeface="Clear Sans Regular Bold"/>
                </a:rPr>
                <a:t>,</a:t>
              </a:r>
              <a:r>
                <a:rPr lang="en-US" sz="3025" dirty="0" smtClean="0">
                  <a:solidFill>
                    <a:srgbClr val="FFFFFF"/>
                  </a:solidFill>
                  <a:latin typeface="Clear Sans Regular Bold"/>
                </a:rPr>
                <a:t> выбираем </a:t>
              </a:r>
              <a:r>
                <a:rPr lang="en-US" sz="3025" dirty="0">
                  <a:solidFill>
                    <a:srgbClr val="FFFFFF"/>
                  </a:solidFill>
                  <a:latin typeface="Clear Sans Regular Bold"/>
                </a:rPr>
                <a:t>кнопку "</a:t>
              </a:r>
              <a:r>
                <a:rPr lang="en-US" sz="3025" u="sng" dirty="0">
                  <a:solidFill>
                    <a:srgbClr val="FFFFFF"/>
                  </a:solidFill>
                  <a:latin typeface="Clear Sans Regular Bold"/>
                </a:rPr>
                <a:t>Вопросы</a:t>
              </a:r>
              <a:r>
                <a:rPr lang="en-US" sz="3025" dirty="0">
                  <a:solidFill>
                    <a:srgbClr val="FFFFFF"/>
                  </a:solidFill>
                  <a:latin typeface="Clear Sans Regular Bold"/>
                </a:rPr>
                <a:t>", а затем кликаем на знак "+" в </a:t>
              </a:r>
              <a:r>
                <a:rPr lang="ru-RU" sz="3025" dirty="0" smtClean="0">
                  <a:solidFill>
                    <a:srgbClr val="FFFFFF"/>
                  </a:solidFill>
                  <a:latin typeface="Clear Sans Regular Bold"/>
                </a:rPr>
                <a:t>верхнем</a:t>
              </a:r>
              <a:r>
                <a:rPr lang="en-US" sz="3025" dirty="0" smtClean="0">
                  <a:solidFill>
                    <a:srgbClr val="FFFFFF"/>
                  </a:solidFill>
                  <a:latin typeface="Clear Sans Regular Bold"/>
                </a:rPr>
                <a:t> </a:t>
              </a:r>
              <a:r>
                <a:rPr lang="en-US" sz="3025" dirty="0">
                  <a:solidFill>
                    <a:srgbClr val="FFFFFF"/>
                  </a:solidFill>
                  <a:latin typeface="Clear Sans Regular Bold"/>
                </a:rPr>
                <a:t>правом углу. </a:t>
              </a:r>
              <a:r>
                <a:rPr lang="ru-RU" sz="3025" dirty="0" smtClean="0">
                  <a:solidFill>
                    <a:srgbClr val="FFFFFF"/>
                  </a:solidFill>
                  <a:latin typeface="Clear Sans Regular Bold"/>
                </a:rPr>
                <a:t>В </a:t>
              </a:r>
              <a:r>
                <a:rPr lang="en-US" sz="3025" dirty="0" smtClean="0">
                  <a:solidFill>
                    <a:srgbClr val="FFFFFF"/>
                  </a:solidFill>
                  <a:latin typeface="Clear Sans Regular Bold"/>
                </a:rPr>
                <a:t>возникшем окне </a:t>
              </a:r>
              <a:r>
                <a:rPr lang="en-US" sz="3025" dirty="0">
                  <a:solidFill>
                    <a:srgbClr val="FFFFFF"/>
                  </a:solidFill>
                  <a:latin typeface="Clear Sans Regular Bold"/>
                </a:rPr>
                <a:t>выбираем "</a:t>
              </a:r>
              <a:r>
                <a:rPr lang="en-US" sz="3025" u="sng" dirty="0">
                  <a:solidFill>
                    <a:srgbClr val="FFFFFF"/>
                  </a:solidFill>
                  <a:latin typeface="Clear Sans Regular Bold"/>
                </a:rPr>
                <a:t>Одиночный выбор</a:t>
              </a:r>
              <a:r>
                <a:rPr lang="en-US" sz="3025" dirty="0">
                  <a:solidFill>
                    <a:srgbClr val="FFFFFF"/>
                  </a:solidFill>
                  <a:latin typeface="Clear Sans Regular Bold"/>
                </a:rPr>
                <a:t>" </a:t>
              </a:r>
              <a:r>
                <a:rPr lang="ru-RU" sz="3025" dirty="0" smtClean="0">
                  <a:solidFill>
                    <a:srgbClr val="FFFFFF"/>
                  </a:solidFill>
                  <a:latin typeface="Clear Sans Regular Bold"/>
                </a:rPr>
                <a:t>и </a:t>
              </a:r>
              <a:r>
                <a:rPr lang="en-US" sz="3025" dirty="0" smtClean="0">
                  <a:solidFill>
                    <a:srgbClr val="FFFFFF"/>
                  </a:solidFill>
                  <a:latin typeface="Clear Sans Regular Bold"/>
                </a:rPr>
                <a:t>кликаем </a:t>
              </a:r>
              <a:r>
                <a:rPr lang="en-US" sz="3025" dirty="0">
                  <a:solidFill>
                    <a:srgbClr val="FFFFFF"/>
                  </a:solidFill>
                  <a:latin typeface="Clear Sans Regular Bold"/>
                </a:rPr>
                <a:t>рядом на стоящий знак "+".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b="7421"/>
          <a:stretch>
            <a:fillRect/>
          </a:stretch>
        </p:blipFill>
        <p:spPr>
          <a:xfrm>
            <a:off x="5328709" y="1427015"/>
            <a:ext cx="2397508" cy="40115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63967" y="1576704"/>
            <a:ext cx="462250" cy="47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872</Words>
  <Application>Microsoft Office PowerPoint</Application>
  <PresentationFormat>Произвольный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HK Grotesk Bold</vt:lpstr>
      <vt:lpstr>Clear Sans Regular</vt:lpstr>
      <vt:lpstr>Clear Sans Regular Bold</vt:lpstr>
      <vt:lpstr>Arial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Создавай легко с программой</dc:title>
  <dc:creator>Татьяна Окулик</dc:creator>
  <cp:lastModifiedBy>tatka_vg@mail.ru</cp:lastModifiedBy>
  <cp:revision>23</cp:revision>
  <dcterms:created xsi:type="dcterms:W3CDTF">2006-08-16T00:00:00Z</dcterms:created>
  <dcterms:modified xsi:type="dcterms:W3CDTF">2020-10-29T18:13:57Z</dcterms:modified>
  <dc:identifier>DAD_OZa5OkE</dc:identifier>
</cp:coreProperties>
</file>